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12192000" cy="6858000"/>
  <p:notesSz cx="6858000" cy="9144000"/>
  <p:defaultTextStyle>
    <a:defPPr>
      <a:defRPr lang="en-N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395" autoAdjust="0"/>
  </p:normalViewPr>
  <p:slideViewPr>
    <p:cSldViewPr snapToGrid="0">
      <p:cViewPr>
        <p:scale>
          <a:sx n="63" d="100"/>
          <a:sy n="63" d="100"/>
        </p:scale>
        <p:origin x="32" y="32"/>
      </p:cViewPr>
      <p:guideLst/>
    </p:cSldViewPr>
  </p:slideViewPr>
  <p:outlineViewPr>
    <p:cViewPr>
      <p:scale>
        <a:sx n="33" d="100"/>
        <a:sy n="33" d="100"/>
      </p:scale>
      <p:origin x="0" y="-113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56D42-D022-6973-EFE0-CE3908AC8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4AFAEA-9F15-9B39-F958-E64C58CD9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2C006-0457-02EA-5ABE-570152132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1671-A74C-4E08-9412-F5728DA8CA4A}" type="datetimeFigureOut">
              <a:rPr lang="en-NA" smtClean="0"/>
              <a:t>22/08/2022</a:t>
            </a:fld>
            <a:endParaRPr lang="en-N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CCF84-8D93-05F2-504D-8CD69765D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16844-BC0C-5C24-7B53-6962FACDB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4917-DE2F-45D4-90CF-F05844410BF9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413801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0C683-B172-BACA-3E83-62E1CAB0F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11DA1-355C-2A17-1A0D-548E1D0DE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C1347-1462-EA8A-3BE9-0ACC2C3C6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1671-A74C-4E08-9412-F5728DA8CA4A}" type="datetimeFigureOut">
              <a:rPr lang="en-NA" smtClean="0"/>
              <a:t>22/08/2022</a:t>
            </a:fld>
            <a:endParaRPr lang="en-N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D93B7-7507-4FD9-9136-D16B5877E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BA73B-87D9-E63E-30DF-7DBC74E98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4917-DE2F-45D4-90CF-F05844410BF9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318552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A73A30-DC68-DA37-C14A-395547A6C4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6A1EA0-9DDF-3741-429E-8B82F7927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7F043-AA8B-FDDE-3E5C-2BC4958E9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1671-A74C-4E08-9412-F5728DA8CA4A}" type="datetimeFigureOut">
              <a:rPr lang="en-NA" smtClean="0"/>
              <a:t>22/08/2022</a:t>
            </a:fld>
            <a:endParaRPr lang="en-N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861EB-2179-5D9C-F808-C96F19748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F4E28-CB2D-4675-A582-D87D977BA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4917-DE2F-45D4-90CF-F05844410BF9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342014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4E076-D9F6-D5CF-7CE1-B5012641C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8C8FF-6DBE-CC07-D2B1-DB8C74E6D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F344E-5D62-A66C-DD58-9A0D4E72E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1671-A74C-4E08-9412-F5728DA8CA4A}" type="datetimeFigureOut">
              <a:rPr lang="en-NA" smtClean="0"/>
              <a:t>22/08/2022</a:t>
            </a:fld>
            <a:endParaRPr lang="en-N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B6887-830D-9528-F0CE-0585B3F22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70A61-C3B6-29F5-1D75-8B54F855A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4917-DE2F-45D4-90CF-F05844410BF9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42367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ABC93-BA3C-B717-55F2-2D26ADD2C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CA76-0D10-35AF-6F32-CE1E376FC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1BC3C-7D7F-A2F0-0E42-069EAB5F2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1671-A74C-4E08-9412-F5728DA8CA4A}" type="datetimeFigureOut">
              <a:rPr lang="en-NA" smtClean="0"/>
              <a:t>22/08/2022</a:t>
            </a:fld>
            <a:endParaRPr lang="en-N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C484C-7127-C9E6-0D29-335938F05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AD4A2-4B57-8E06-92A8-7F015BE25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4917-DE2F-45D4-90CF-F05844410BF9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794039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4B098-6E85-3348-17FD-6B06AD960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C8FBC-9C06-98F3-B91F-940F7B1328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B41B5-3D47-63E9-5457-73E9445D4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E5271-9055-8C6C-918F-13DAFF3F3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1671-A74C-4E08-9412-F5728DA8CA4A}" type="datetimeFigureOut">
              <a:rPr lang="en-NA" smtClean="0"/>
              <a:t>22/08/2022</a:t>
            </a:fld>
            <a:endParaRPr lang="en-N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464469-A65B-630C-9A53-DDEDDE6EB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EF146-848F-6601-2BAA-026CC44F2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4917-DE2F-45D4-90CF-F05844410BF9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212098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FA4C3-4FF2-F307-CCC1-AD67493C7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FF35D-2873-6DE7-4472-B44A12FBC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6AD827-DE8C-9870-2ED0-0EA0F1379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04CEF9-D176-42A6-8D85-AF77F80DB0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D0DF65-3A80-4039-4CE1-D90C9CBA17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C38C0E-8461-B179-04B6-A877924F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1671-A74C-4E08-9412-F5728DA8CA4A}" type="datetimeFigureOut">
              <a:rPr lang="en-NA" smtClean="0"/>
              <a:t>22/08/2022</a:t>
            </a:fld>
            <a:endParaRPr lang="en-N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4318A9-D781-67AA-8DE9-8B34FCE56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0252DD-33D5-EC81-5288-ECC68C230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4917-DE2F-45D4-90CF-F05844410BF9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273166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609CB-237B-0FD7-7434-7DB6A1067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86C61-E301-E2B0-F448-65DBE3398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1671-A74C-4E08-9412-F5728DA8CA4A}" type="datetimeFigureOut">
              <a:rPr lang="en-NA" smtClean="0"/>
              <a:t>22/08/2022</a:t>
            </a:fld>
            <a:endParaRPr lang="en-N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AC1E73-37AB-1EC7-6552-BDC9BC797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BDAD32-BB7A-50FC-FE97-20294883F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4917-DE2F-45D4-90CF-F05844410BF9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1108710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92629D-3B56-F6AC-2276-8125DC2E1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1671-A74C-4E08-9412-F5728DA8CA4A}" type="datetimeFigureOut">
              <a:rPr lang="en-NA" smtClean="0"/>
              <a:t>22/08/2022</a:t>
            </a:fld>
            <a:endParaRPr lang="en-N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89427D-50C6-FF82-8CDE-95BD5B16A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1FA52D-82AF-8AA2-8991-2E0EB0955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4917-DE2F-45D4-90CF-F05844410BF9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297781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241F5-F932-F115-9E52-AC3DA7192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1C035-6771-3B04-C728-7D4963C6D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49C688-5ED0-B970-385D-FD7A651C0A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7FCE2-2E9B-AE70-9650-7042E2CBF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1671-A74C-4E08-9412-F5728DA8CA4A}" type="datetimeFigureOut">
              <a:rPr lang="en-NA" smtClean="0"/>
              <a:t>22/08/2022</a:t>
            </a:fld>
            <a:endParaRPr lang="en-N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307F4-8B94-FA23-4B95-B68018CCC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4EB28-9987-D7E2-7BD3-4497ACA40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4917-DE2F-45D4-90CF-F05844410BF9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162354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0F853-0480-5889-285A-20521307D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B8465B-6063-8098-2D5B-AD7329B43B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5FCAC-46E1-E94D-3839-AB0EA1A408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E7C41-4281-0C95-5BF6-631B52E2F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1671-A74C-4E08-9412-F5728DA8CA4A}" type="datetimeFigureOut">
              <a:rPr lang="en-NA" smtClean="0"/>
              <a:t>22/08/2022</a:t>
            </a:fld>
            <a:endParaRPr lang="en-N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7B47BF-F2D0-48F1-D9C9-AA46C0948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3DE07-815D-D4AB-8DB2-B40EF53D0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4917-DE2F-45D4-90CF-F05844410BF9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4372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391C74-17B7-D466-93D8-C909D1214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519DA-BB94-9D73-F9BC-9EDEF8170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3CAF4-CA40-4285-9AE6-998B64ACC4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31671-A74C-4E08-9412-F5728DA8CA4A}" type="datetimeFigureOut">
              <a:rPr lang="en-NA" smtClean="0"/>
              <a:t>22/08/2022</a:t>
            </a:fld>
            <a:endParaRPr lang="en-N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070C7-BC62-748F-F4AF-13C35379B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5F85F-D716-AB4A-B57D-477ABDF794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A4917-DE2F-45D4-90CF-F05844410BF9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235954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320B0-C634-DE40-68A8-54E17065CF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457200"/>
            <a:ext cx="11988800" cy="3052763"/>
          </a:xfrm>
        </p:spPr>
        <p:txBody>
          <a:bodyPr>
            <a:noAutofit/>
          </a:bodyPr>
          <a:lstStyle/>
          <a:p>
            <a:r>
              <a:rPr lang="en-US" sz="4000" b="1" dirty="0"/>
              <a:t>GOVERNMENT OF THE REPUBLIC OF NAMIBIA</a:t>
            </a:r>
            <a:br>
              <a:rPr lang="en-US" sz="4000" b="1" dirty="0"/>
            </a:br>
            <a:r>
              <a:rPr lang="en-US" sz="4000" b="1" dirty="0"/>
              <a:t>CIVIC ORGANISATIONS</a:t>
            </a:r>
            <a:br>
              <a:rPr lang="en-US" sz="4000" b="1" dirty="0"/>
            </a:br>
            <a:r>
              <a:rPr lang="en-US" sz="4000" b="1" dirty="0"/>
              <a:t>PARTNERSHIP POLICY</a:t>
            </a:r>
            <a:endParaRPr lang="en-NA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28F5E1-90A9-6159-3901-3D1E641D1B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critical analysis</a:t>
            </a:r>
            <a:endParaRPr lang="en-N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3805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BE642-79EF-F9D5-CA9D-0907E2EAD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Overall impressions</a:t>
            </a:r>
            <a:endParaRPr lang="en-N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1B95D-BD6F-1B28-B2BC-CF9AA690D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090400" cy="46672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 A policy indeed needed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 </a:t>
            </a:r>
            <a:r>
              <a:rPr lang="en-US" dirty="0"/>
              <a:t>Develop and ensure a robust accountability framework, evaluation process and accountability mechanisms. </a:t>
            </a:r>
            <a:endParaRPr lang="en-GB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Need to synergise the rational, underlying principles, and objectives amongst all partners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 </a:t>
            </a:r>
            <a:r>
              <a:rPr lang="en-US" dirty="0"/>
              <a:t>All partners should share a similar vision on human rights-based development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Policy should aligned to international human rights standards and principles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There should be a higher aim involved in the partnership rather than partnering for partnership’s sake.</a:t>
            </a:r>
          </a:p>
          <a:p>
            <a:pPr marL="0" indent="0">
              <a:buNone/>
            </a:pPr>
            <a:endParaRPr lang="en-NA" dirty="0"/>
          </a:p>
        </p:txBody>
      </p:sp>
    </p:spTree>
    <p:extLst>
      <p:ext uri="{BB962C8B-B14F-4D97-AF65-F5344CB8AC3E}">
        <p14:creationId xmlns:p14="http://schemas.microsoft.com/office/powerpoint/2010/main" val="258266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56494-4F22-6E51-C63A-0FC0D4CE9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Partnership Principles </a:t>
            </a:r>
            <a:endParaRPr lang="en-N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4CCD3-9DD1-70C3-8C45-4699099AF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Vision All partners should share a similar vision on human rights-based development (Equality, Participation, etc.) and should align to the Istanbul Principles on CSO Development Effectiveness3 . The vision and mission statements of all partners should be sufficiently compatible to allow them to collaborate. There should be a higher aim involved in the partnership rather than partnering for partnership’s sake. The partnership shall aim, amongst other things, to connect local issues to global discussions and local voices to a global audience. </a:t>
            </a:r>
            <a:endParaRPr lang="en-NA" dirty="0"/>
          </a:p>
        </p:txBody>
      </p:sp>
    </p:spTree>
    <p:extLst>
      <p:ext uri="{BB962C8B-B14F-4D97-AF65-F5344CB8AC3E}">
        <p14:creationId xmlns:p14="http://schemas.microsoft.com/office/powerpoint/2010/main" val="2717826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56494-4F22-6E51-C63A-0FC0D4CE9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why? </a:t>
            </a:r>
            <a:endParaRPr lang="en-N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4CCD3-9DD1-70C3-8C45-4699099AF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sz="3600" dirty="0"/>
              <a:t>To improve upon the current legislative and institutional framework within which Civic Organisations operate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/>
              <a:t> Advocating for the formulation of a New Bill , to establish a transparent, voluntary, parallel registration process in order to complement existing provisions and to nurture the principles of partnership.</a:t>
            </a:r>
            <a:endParaRPr lang="en-NA" sz="3600" dirty="0"/>
          </a:p>
        </p:txBody>
      </p:sp>
    </p:spTree>
    <p:extLst>
      <p:ext uri="{BB962C8B-B14F-4D97-AF65-F5344CB8AC3E}">
        <p14:creationId xmlns:p14="http://schemas.microsoft.com/office/powerpoint/2010/main" val="363117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D8594-3635-CD63-1925-3D946A559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PRINCIPLES UNDERLYING THE POLICY</a:t>
            </a:r>
            <a:endParaRPr lang="en-N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275A7-17DE-93D3-191A-89FD9BBA8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CORE VALUES AND GUIDING PRINCIPLES OF PARTNERSHIP: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mutual respect (respect the independence of Cos)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trust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equality.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enhancing communication between collaborative partners in an open and frequent manner.</a:t>
            </a:r>
            <a:endParaRPr lang="en-NA" dirty="0"/>
          </a:p>
        </p:txBody>
      </p:sp>
    </p:spTree>
    <p:extLst>
      <p:ext uri="{BB962C8B-B14F-4D97-AF65-F5344CB8AC3E}">
        <p14:creationId xmlns:p14="http://schemas.microsoft.com/office/powerpoint/2010/main" val="273744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8A5FA-B84A-E3FC-004A-CD66565B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Overall Goal</a:t>
            </a:r>
            <a:endParaRPr lang="en-N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B711E-7DCE-4788-80F1-392A10C79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“[…]  is for the Government, in consultation with civil society, to create a ʻWorking Partnershipʼ, a partnership that works for the entire country, its citizens and their civic organisations and for the Government.”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Obtainable through four (4) objectives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NA" dirty="0"/>
          </a:p>
        </p:txBody>
      </p:sp>
    </p:spTree>
    <p:extLst>
      <p:ext uri="{BB962C8B-B14F-4D97-AF65-F5344CB8AC3E}">
        <p14:creationId xmlns:p14="http://schemas.microsoft.com/office/powerpoint/2010/main" val="378775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1A330-6A9D-823D-E819-EF4F050D1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 1</a:t>
            </a:r>
            <a:br>
              <a:rPr lang="en-US" dirty="0"/>
            </a:br>
            <a:endParaRPr lang="en-N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FDAC3-5016-B032-D0C6-00E05763B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20120" cy="49307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b="1" dirty="0"/>
              <a:t>“</a:t>
            </a:r>
            <a:r>
              <a:rPr lang="en-US" b="1" dirty="0">
                <a:solidFill>
                  <a:srgbClr val="FF0000"/>
                </a:solidFill>
              </a:rPr>
              <a:t>To create a greater commitment for civic participation through the promotion and encouragement of active citizenship.”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/>
              <a:t>Implementing strategy: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 Frowning on ‘imported models of civic participation from the West […]’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 […] engaging traditional elders and village groupings in discussions that draw from traditional practices that contribute to civil society.</a:t>
            </a:r>
          </a:p>
          <a:p>
            <a:pPr marL="0" indent="0">
              <a:buNone/>
            </a:pPr>
            <a:r>
              <a:rPr lang="en-US" b="1" dirty="0"/>
              <a:t>Assessment: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/>
              <a:t> </a:t>
            </a:r>
            <a:r>
              <a:rPr lang="en-US" dirty="0"/>
              <a:t>“rent seeking western funded organisations” narrative of African governments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Narrative to be strongly denounced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Insulting to say the least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Tas to manufacturing consent? </a:t>
            </a:r>
          </a:p>
          <a:p>
            <a:pPr marL="0" indent="0">
              <a:buNone/>
            </a:pPr>
            <a:endParaRPr lang="en-N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81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1A330-6A9D-823D-E819-EF4F050D1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 2</a:t>
            </a:r>
            <a:br>
              <a:rPr lang="en-US" dirty="0"/>
            </a:br>
            <a:endParaRPr lang="en-N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FDAC3-5016-B032-D0C6-00E05763B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" y="1825624"/>
            <a:ext cx="11988800" cy="50323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rgbClr val="FF0000"/>
                </a:solidFill>
              </a:rPr>
              <a:t>“To enhance the environment for civic participation and partnership.”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/>
              <a:t>Implementation Strategies: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Voluntary registration of COs on the database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 Legal and regulatory environment for CO registration/incorporation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 Code of Good Practice</a:t>
            </a:r>
          </a:p>
          <a:p>
            <a:pPr marL="0" indent="0">
              <a:buNone/>
            </a:pPr>
            <a:r>
              <a:rPr lang="en-US" b="1" dirty="0"/>
              <a:t>Assessment: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Voluntary registration = undue duplication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Potential backdoor censorship &amp; malignment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Silencing critical voices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Self regulation preferred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Self regulating Code of Conduct for CSOs </a:t>
            </a:r>
            <a:endParaRPr lang="en-NA" dirty="0"/>
          </a:p>
        </p:txBody>
      </p:sp>
    </p:spTree>
    <p:extLst>
      <p:ext uri="{BB962C8B-B14F-4D97-AF65-F5344CB8AC3E}">
        <p14:creationId xmlns:p14="http://schemas.microsoft.com/office/powerpoint/2010/main" val="268015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1A330-6A9D-823D-E819-EF4F050D1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 3</a:t>
            </a:r>
            <a:br>
              <a:rPr lang="en-US" dirty="0"/>
            </a:br>
            <a:endParaRPr lang="en-N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FDAC3-5016-B032-D0C6-00E05763B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“To bring the Government closer to the people and create partnership opportunities that benefit the Government, civic organisations and the civil society.”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/>
              <a:t>Implementation Strategies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 exchange and flow of information on development activities for better co-ordination in order to minimise wastage of resources.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 establishing regular fora for dialogue between COs and line Ministries and the dissemination of draft policies and bills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 Measure the impact of partnership in development through an impact monitoring system</a:t>
            </a:r>
          </a:p>
          <a:p>
            <a:pPr marL="0" indent="0">
              <a:buNone/>
            </a:pPr>
            <a:r>
              <a:rPr lang="en-US" b="1" dirty="0"/>
              <a:t>Assessment: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Consistent with Article 95(k)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Consistent with international human rights law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Silent of the proactive disclosure of information (new ATI law)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Meaningful and effective participation</a:t>
            </a:r>
          </a:p>
          <a:p>
            <a:pPr marL="0" indent="0">
              <a:buNone/>
            </a:pPr>
            <a:endParaRPr lang="en-N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61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1A330-6A9D-823D-E819-EF4F050D1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 4</a:t>
            </a:r>
            <a:br>
              <a:rPr lang="en-US" dirty="0"/>
            </a:br>
            <a:endParaRPr lang="en-N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FDAC3-5016-B032-D0C6-00E05763B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67840"/>
            <a:ext cx="12080240" cy="50901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“To enhance the capacity of partners (Government and civic organisations) to enter into partnerships and jointly respond to development challenges and opportunities in an efficient, effective and sustainable fashion.”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b="1" dirty="0"/>
              <a:t>Implementation Strategies: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 NPC to facilitate networks and linkages between GRN and CSOs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 NPC shall assist in </a:t>
            </a:r>
            <a:r>
              <a:rPr lang="en-US" dirty="0" err="1">
                <a:solidFill>
                  <a:srgbClr val="FF0000"/>
                </a:solidFill>
              </a:rPr>
              <a:t>mobilising</a:t>
            </a:r>
            <a:r>
              <a:rPr lang="en-US" dirty="0">
                <a:solidFill>
                  <a:srgbClr val="FF0000"/>
                </a:solidFill>
              </a:rPr>
              <a:t> support to establish sustainable mechanisms to assist COs and strengthen their institutional capacity building. </a:t>
            </a:r>
          </a:p>
          <a:p>
            <a:pPr marL="0" indent="0">
              <a:buNone/>
            </a:pPr>
            <a:r>
              <a:rPr lang="en-US" b="1" dirty="0"/>
              <a:t>Assessment: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Encouraging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Human rights obligation to provide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Capacity gap a real issue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For example, indigenous peoples’ organisations, PWDs organisations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No strings attached to be attached though</a:t>
            </a:r>
          </a:p>
          <a:p>
            <a:pPr marL="0" indent="0">
              <a:buNone/>
            </a:pPr>
            <a:endParaRPr lang="en-NA" dirty="0"/>
          </a:p>
        </p:txBody>
      </p:sp>
    </p:spTree>
    <p:extLst>
      <p:ext uri="{BB962C8B-B14F-4D97-AF65-F5344CB8AC3E}">
        <p14:creationId xmlns:p14="http://schemas.microsoft.com/office/powerpoint/2010/main" val="259255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7B1B1-DF8A-4E42-A002-9B7502FBD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INSTITUTIONAL FRAMEWORK</a:t>
            </a:r>
            <a:endParaRPr lang="en-N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6C234-CD4C-51ED-5EE6-9B574A1AC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  Codification of an Advisory Committee (</a:t>
            </a:r>
            <a:r>
              <a:rPr lang="en-US" dirty="0"/>
              <a:t>National Planning Commission Act, 1994 (Act 15 of 1994).</a:t>
            </a:r>
            <a:endParaRPr lang="en-GB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 Representatives of </a:t>
            </a:r>
            <a:r>
              <a:rPr lang="en-US" dirty="0"/>
              <a:t>Government, NPC, COs, Regional Governments and Local Authorities.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Broad mandate</a:t>
            </a:r>
          </a:p>
          <a:p>
            <a:pPr marL="0" indent="0">
              <a:buNone/>
            </a:pPr>
            <a:r>
              <a:rPr lang="en-US" b="1" dirty="0"/>
              <a:t>Assessment: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/>
              <a:t> </a:t>
            </a:r>
            <a:r>
              <a:rPr lang="en-GB" dirty="0"/>
              <a:t>Good initiative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/>
              <a:t> </a:t>
            </a:r>
            <a:r>
              <a:rPr lang="en-GB" dirty="0"/>
              <a:t>Equal representation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/>
              <a:t> </a:t>
            </a:r>
            <a:r>
              <a:rPr lang="en-GB" dirty="0"/>
              <a:t>Avoid Government monopoly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/>
              <a:t> </a:t>
            </a:r>
            <a:r>
              <a:rPr lang="en-GB" dirty="0"/>
              <a:t>Independence critical  </a:t>
            </a:r>
            <a:endParaRPr lang="en-NA" dirty="0"/>
          </a:p>
        </p:txBody>
      </p:sp>
    </p:spTree>
    <p:extLst>
      <p:ext uri="{BB962C8B-B14F-4D97-AF65-F5344CB8AC3E}">
        <p14:creationId xmlns:p14="http://schemas.microsoft.com/office/powerpoint/2010/main" val="64079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768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GOVERNMENT OF THE REPUBLIC OF NAMIBIA CIVIC ORGANISATIONS PARTNERSHIP POLICY</vt:lpstr>
      <vt:lpstr>The why? </vt:lpstr>
      <vt:lpstr>PRINCIPLES UNDERLYING THE POLICY</vt:lpstr>
      <vt:lpstr>The Overall Goal</vt:lpstr>
      <vt:lpstr>OBJECTIVE 1 </vt:lpstr>
      <vt:lpstr>OBJECTIVE 2 </vt:lpstr>
      <vt:lpstr>OBJECTIVE 3 </vt:lpstr>
      <vt:lpstr>OBJECTIVE 4 </vt:lpstr>
      <vt:lpstr>INSTITUTIONAL FRAMEWORK</vt:lpstr>
      <vt:lpstr>Overall impressions</vt:lpstr>
      <vt:lpstr>Partnership Principles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Nakuta</dc:creator>
  <cp:lastModifiedBy>John Nakuta</cp:lastModifiedBy>
  <cp:revision>60</cp:revision>
  <dcterms:created xsi:type="dcterms:W3CDTF">2022-08-22T05:25:18Z</dcterms:created>
  <dcterms:modified xsi:type="dcterms:W3CDTF">2022-08-22T08:48:13Z</dcterms:modified>
</cp:coreProperties>
</file>