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5" r:id="rId6"/>
    <p:sldId id="269" r:id="rId7"/>
    <p:sldId id="280" r:id="rId8"/>
    <p:sldId id="281" r:id="rId9"/>
    <p:sldId id="263" r:id="rId10"/>
    <p:sldId id="276" r:id="rId11"/>
    <p:sldId id="277" r:id="rId12"/>
    <p:sldId id="282" r:id="rId13"/>
    <p:sldId id="270" r:id="rId14"/>
  </p:sldIdLst>
  <p:sldSz cx="12192000" cy="6858000"/>
  <p:notesSz cx="6858000" cy="9144000"/>
  <p:defaultTextStyle>
    <a:defPPr>
      <a:defRPr lang="en-N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770B-A79A-8D77-0B82-993559174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F43D8-6A57-D900-7123-ED8CB3092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EA079-7C67-FFF7-BCFA-988BDB31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6D32-19EF-47D8-8D77-DBA305E010AC}" type="datetimeFigureOut">
              <a:rPr lang="en-NA" smtClean="0"/>
              <a:t>24/09/2024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8432C-E31D-B528-D390-33A10C1D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DA4D9-D218-6222-075A-D31C1693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BA65-5FD1-4B1E-AD98-2F5B45054E5D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63095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9F67-E6D3-2EAD-C99A-199C3AAD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D4838-5AC9-894C-A4AA-A5CB21965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F7700-64DF-418E-D299-5E96578A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6D32-19EF-47D8-8D77-DBA305E010AC}" type="datetimeFigureOut">
              <a:rPr lang="en-NA" smtClean="0"/>
              <a:t>24/09/2024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559B5-2315-C939-5A24-A00F94CF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693DC-DAFE-CB24-5321-956B3EEB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BA65-5FD1-4B1E-AD98-2F5B45054E5D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13663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FC27F-3987-BB00-BE3A-9CB9ECC6A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7B108-D750-390F-0E0C-CAB06BBC7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4E204-E883-28F5-C451-4986F4B1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6D32-19EF-47D8-8D77-DBA305E010AC}" type="datetimeFigureOut">
              <a:rPr lang="en-NA" smtClean="0"/>
              <a:t>24/09/2024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E50A5-F47F-C6CB-4632-3A8D7015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9A46-562A-71F6-7CA9-EEEB64E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BA65-5FD1-4B1E-AD98-2F5B45054E5D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05821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3AD6-96DE-0478-131E-810F520D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D5BD5-B9B1-64ED-E8FE-BDA93DA04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5CFCF-BC3D-9D47-2094-0B7925FB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6D32-19EF-47D8-8D77-DBA305E010AC}" type="datetimeFigureOut">
              <a:rPr lang="en-NA" smtClean="0"/>
              <a:t>24/09/2024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C95FF-B7BC-C677-9BB3-0F89BE23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D9BAB-5E23-2C8C-C667-80370F2C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BA65-5FD1-4B1E-AD98-2F5B45054E5D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8935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A238-4218-35D0-E506-76743D48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81FE1-7BF2-8347-6B64-8676AE0BB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5810D-8121-4185-7128-378C00A8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6D32-19EF-47D8-8D77-DBA305E010AC}" type="datetimeFigureOut">
              <a:rPr lang="en-NA" smtClean="0"/>
              <a:t>24/09/2024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78F39-CDDA-3001-3F7D-261697CF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5592-FBD7-C69A-B937-8415ECE7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BA65-5FD1-4B1E-AD98-2F5B45054E5D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90062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C987-1A49-484B-B497-A0BD40D2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AFF9-D0FA-D1E3-AF54-4958F607F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E82CF-3ABF-0495-1B89-132B54419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A877A-E08A-DBD9-21F8-53A1D7DB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6D32-19EF-47D8-8D77-DBA305E010AC}" type="datetimeFigureOut">
              <a:rPr lang="en-NA" smtClean="0"/>
              <a:t>24/09/2024</a:t>
            </a:fld>
            <a:endParaRPr lang="en-N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2E76C-E641-7DE1-0F49-561B7DE4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C3FCA-4E80-79A8-D8CC-6F55E261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BA65-5FD1-4B1E-AD98-2F5B45054E5D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52408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1C17-B263-22B3-840A-E4EDDCE4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C29E5-6EFC-4281-321E-A715B5981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818DA-76C6-2921-4845-8511C9617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BF635-5197-18D3-F648-1734DE891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86167-7D56-4BC3-FEC8-64184BE36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80CF34-C8FF-0C69-AB2B-753D5D6B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6D32-19EF-47D8-8D77-DBA305E010AC}" type="datetimeFigureOut">
              <a:rPr lang="en-NA" smtClean="0"/>
              <a:t>24/09/2024</a:t>
            </a:fld>
            <a:endParaRPr lang="en-N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6A276-8AFA-9CF2-1E37-54E546C5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8D93D2-7B22-DBA6-D142-8F2DDECF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BA65-5FD1-4B1E-AD98-2F5B45054E5D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90692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C1F1-E19B-3640-62FB-13B9FEDE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04A54A-E8F2-F303-31EE-082721C2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6D32-19EF-47D8-8D77-DBA305E010AC}" type="datetimeFigureOut">
              <a:rPr lang="en-NA" smtClean="0"/>
              <a:t>24/09/2024</a:t>
            </a:fld>
            <a:endParaRPr lang="en-N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6418F-C5A9-D8D0-3499-182266F4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2A91F-C07E-0BEB-4E85-D2993D74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BA65-5FD1-4B1E-AD98-2F5B45054E5D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19478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FD0F3-E1EE-6C1F-A56F-D8649DDF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6D32-19EF-47D8-8D77-DBA305E010AC}" type="datetimeFigureOut">
              <a:rPr lang="en-NA" smtClean="0"/>
              <a:t>24/09/2024</a:t>
            </a:fld>
            <a:endParaRPr lang="en-N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C5537-EB43-7AAC-CAEF-302513EC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9FC1A-96FF-0075-8DAE-51C658AD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BA65-5FD1-4B1E-AD98-2F5B45054E5D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68560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9FB3-181B-B3C0-0B31-2CB623AA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11CA1-985A-9B80-27E5-57E0AE0D4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1BA65-5DA7-28AD-BC07-9A34CD090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D5EA5-02DB-A989-AB17-8727DB14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6D32-19EF-47D8-8D77-DBA305E010AC}" type="datetimeFigureOut">
              <a:rPr lang="en-NA" smtClean="0"/>
              <a:t>24/09/2024</a:t>
            </a:fld>
            <a:endParaRPr lang="en-N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E979A-C12E-FA62-887C-827584DB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FD483-2F6B-E03A-277B-54AD51C7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BA65-5FD1-4B1E-AD98-2F5B45054E5D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416087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7843-F18C-BB40-A97B-8AC7A602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08E17E-5A7E-1627-BFD9-2A5D8D08F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2FCFD-853C-A7A5-9740-79A9B42E0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30762-5268-7D35-FD35-37F3B574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6D32-19EF-47D8-8D77-DBA305E010AC}" type="datetimeFigureOut">
              <a:rPr lang="en-NA" smtClean="0"/>
              <a:t>24/09/2024</a:t>
            </a:fld>
            <a:endParaRPr lang="en-N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CFA64-9469-C24B-3A2D-96CD29E9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0B06C-45AE-EB05-F396-A3C53CCF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BA65-5FD1-4B1E-AD98-2F5B45054E5D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82670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75028-BAF0-E3E0-6BD4-DB219292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444E2-D46A-329B-358F-24EC0BA1D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79C91-8563-82F0-C49D-ED3A3898A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6D32-19EF-47D8-8D77-DBA305E010AC}" type="datetimeFigureOut">
              <a:rPr lang="en-NA" smtClean="0"/>
              <a:t>24/09/2024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0B823-F315-C502-EEEA-2DBA94FD2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5E71F-5F57-030E-EAFF-D76339073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2BA65-5FD1-4B1E-AD98-2F5B45054E5D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40225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ic264.org.na/" TargetMode="External"/><Relationship Id="rId2" Type="http://schemas.openxmlformats.org/officeDocument/2006/relationships/hyperlink" Target="mailto:info@civic264.org.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ic264.org.n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ic264.org.n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ivic264.org.na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rive.google.com/file/d/1RxgJxMRkzi_i4HY8s5_6kYznBUUShno0/view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4E4491-81A2-6B44-F5AA-476E07567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7658" r="-98" b="50419"/>
          <a:stretch/>
        </p:blipFill>
        <p:spPr>
          <a:xfrm>
            <a:off x="-1" y="0"/>
            <a:ext cx="12192001" cy="1800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59911-3B27-7649-4ED4-C9C6E54D4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756" y="1913790"/>
            <a:ext cx="4788486" cy="1688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29D42E-2CE7-EA16-1B96-0C1C44166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GB" b="1" dirty="0"/>
              <a:t> </a:t>
            </a:r>
            <a:endParaRPr lang="en-N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A1389-DA32-42E5-7B11-C614065EA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/>
          <a:p>
            <a:r>
              <a:rPr lang="fr-FR" sz="3600" b="1" i="1" dirty="0" err="1">
                <a:latin typeface="Sans "/>
              </a:rPr>
              <a:t>Umbrella</a:t>
            </a:r>
            <a:r>
              <a:rPr lang="fr-FR" sz="3600" b="1" i="1" dirty="0">
                <a:latin typeface="Sans "/>
              </a:rPr>
              <a:t> Organisations for Civil Society Organisations(</a:t>
            </a:r>
            <a:r>
              <a:rPr lang="fr-FR" sz="3600" b="1" i="1" dirty="0" err="1">
                <a:latin typeface="Sans "/>
              </a:rPr>
              <a:t>CSOs</a:t>
            </a:r>
            <a:r>
              <a:rPr lang="fr-FR" sz="3600" b="1" i="1" dirty="0">
                <a:latin typeface="Sans "/>
              </a:rPr>
              <a:t>)/</a:t>
            </a:r>
            <a:br>
              <a:rPr lang="fr-FR" sz="3600" b="1" i="1" dirty="0">
                <a:latin typeface="Sans "/>
              </a:rPr>
            </a:br>
            <a:r>
              <a:rPr lang="fr-FR" sz="3600" b="1" i="1" dirty="0">
                <a:latin typeface="Sans "/>
              </a:rPr>
              <a:t>Non-Profit Organisations (</a:t>
            </a:r>
            <a:r>
              <a:rPr lang="fr-FR" sz="3600" b="1" i="1" dirty="0" err="1">
                <a:latin typeface="Sans "/>
              </a:rPr>
              <a:t>NPOs</a:t>
            </a:r>
            <a:r>
              <a:rPr lang="fr-FR" sz="3600" b="1" i="1" dirty="0">
                <a:latin typeface="Sans "/>
              </a:rPr>
              <a:t>)</a:t>
            </a:r>
            <a:endParaRPr lang="en-NA" sz="3600" b="1" i="1" dirty="0">
              <a:latin typeface="Sans 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FF3CD-EA1A-4146-5AED-960704BF606B}"/>
              </a:ext>
            </a:extLst>
          </p:cNvPr>
          <p:cNvSpPr txBox="1"/>
          <p:nvPr/>
        </p:nvSpPr>
        <p:spPr>
          <a:xfrm>
            <a:off x="-2" y="4699819"/>
            <a:ext cx="12192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‘NPO Level Up Training: Introduction session’</a:t>
            </a:r>
          </a:p>
          <a:p>
            <a:pPr algn="ctr"/>
            <a:r>
              <a:rPr lang="en-US" b="1" dirty="0"/>
              <a:t>Theme:</a:t>
            </a:r>
            <a:r>
              <a:rPr lang="en-US" dirty="0"/>
              <a:t> </a:t>
            </a:r>
            <a:r>
              <a:rPr lang="en-US" i="1" dirty="0"/>
              <a:t>‘Equipping Non-Profits to Achieve Higher Levels of Efficiency, ensuring Sustainability’</a:t>
            </a:r>
          </a:p>
          <a:p>
            <a:pPr algn="ctr"/>
            <a:r>
              <a:rPr lang="en-US" b="1" dirty="0"/>
              <a:t>Date:</a:t>
            </a:r>
            <a:r>
              <a:rPr lang="en-US" dirty="0"/>
              <a:t> Monday, 23 September 2024</a:t>
            </a:r>
          </a:p>
          <a:p>
            <a:pPr algn="ctr"/>
            <a:r>
              <a:rPr lang="en-US" b="1" dirty="0"/>
              <a:t>Time: </a:t>
            </a:r>
            <a:r>
              <a:rPr lang="en-US" dirty="0"/>
              <a:t>08:30 for 09:00am – 12:00pm</a:t>
            </a:r>
          </a:p>
          <a:p>
            <a:pPr algn="ctr"/>
            <a:r>
              <a:rPr lang="en-US" b="1" dirty="0"/>
              <a:t>Place:</a:t>
            </a:r>
            <a:r>
              <a:rPr lang="en-US" dirty="0"/>
              <a:t> House of Democracy, 70-72 Dr Frans Indongo Street, Windhoek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1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1E60-C3C0-4542-C7BE-198839B1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latin typeface="Sans "/>
              </a:rPr>
              <a:t>Benefits of Umbrella </a:t>
            </a:r>
            <a:r>
              <a:rPr lang="en-US" sz="6600" b="1" dirty="0" err="1">
                <a:latin typeface="Sans "/>
              </a:rPr>
              <a:t>Organisations</a:t>
            </a:r>
            <a:r>
              <a:rPr lang="en-US" sz="6600" b="1" dirty="0">
                <a:latin typeface="Sans "/>
              </a:rPr>
              <a:t> to CSOs/NPOs</a:t>
            </a:r>
            <a:endParaRPr lang="en-NA" sz="6600" b="1" dirty="0">
              <a:latin typeface="Sans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EE8F-6C3C-629A-8E3E-49B68F319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latin typeface="Sans "/>
              </a:rPr>
              <a:t>Advocacy and Representation</a:t>
            </a:r>
          </a:p>
          <a:p>
            <a:pPr lvl="1"/>
            <a:r>
              <a:rPr lang="en-GB" dirty="0">
                <a:latin typeface="Sans "/>
              </a:rPr>
              <a:t>Stronger Voice &amp; Policy Influence</a:t>
            </a:r>
          </a:p>
          <a:p>
            <a:r>
              <a:rPr lang="en-GB" b="1" dirty="0">
                <a:latin typeface="Sans "/>
              </a:rPr>
              <a:t>Capacity Building and Support</a:t>
            </a:r>
          </a:p>
          <a:p>
            <a:pPr lvl="1"/>
            <a:r>
              <a:rPr lang="en-GB" dirty="0">
                <a:latin typeface="Sans "/>
              </a:rPr>
              <a:t>Training and Development &amp; </a:t>
            </a:r>
            <a:r>
              <a:rPr lang="en-US" dirty="0">
                <a:latin typeface="Sans "/>
              </a:rPr>
              <a:t>Best Practices/Knowledge Sharing</a:t>
            </a:r>
            <a:endParaRPr lang="en-GB" dirty="0">
              <a:latin typeface="Sans "/>
            </a:endParaRPr>
          </a:p>
          <a:p>
            <a:r>
              <a:rPr lang="en-GB" b="1" dirty="0">
                <a:latin typeface="Sans "/>
              </a:rPr>
              <a:t>Resource Mobilisation</a:t>
            </a:r>
          </a:p>
          <a:p>
            <a:pPr lvl="1"/>
            <a:r>
              <a:rPr lang="en-GB" dirty="0">
                <a:latin typeface="Sans "/>
              </a:rPr>
              <a:t>Funding Opportunities &amp; Partnership</a:t>
            </a:r>
          </a:p>
          <a:p>
            <a:r>
              <a:rPr lang="en-GB" b="1" dirty="0">
                <a:latin typeface="Sans "/>
              </a:rPr>
              <a:t>Networking and Collaboration</a:t>
            </a:r>
          </a:p>
          <a:p>
            <a:pPr lvl="1"/>
            <a:r>
              <a:rPr lang="en-GB" dirty="0">
                <a:latin typeface="Sans "/>
              </a:rPr>
              <a:t>Building Relationships &amp; Cross-Sector Collaboration</a:t>
            </a:r>
          </a:p>
          <a:p>
            <a:r>
              <a:rPr lang="en-GB" b="1" dirty="0">
                <a:latin typeface="Sans "/>
              </a:rPr>
              <a:t>Operational Efficiency and Guidance</a:t>
            </a:r>
          </a:p>
          <a:p>
            <a:pPr lvl="1"/>
            <a:r>
              <a:rPr lang="en-GB" dirty="0">
                <a:latin typeface="Sans "/>
              </a:rPr>
              <a:t>Administrative and Legal Support &amp; Direction</a:t>
            </a:r>
          </a:p>
          <a:p>
            <a:endParaRPr lang="en-GB" dirty="0">
              <a:latin typeface="Sans 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B0194-748B-708C-A9DD-4D3970CD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845976"/>
            <a:ext cx="285927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B0194-748B-708C-A9DD-4D3970CD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845976"/>
            <a:ext cx="2859272" cy="1012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01E60-C3C0-4542-C7BE-198839B1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Sans "/>
              </a:rPr>
              <a:t>How CIVIC +264 Adds Value</a:t>
            </a:r>
            <a:endParaRPr lang="en-NA" sz="6600" b="1" dirty="0">
              <a:latin typeface="Sans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EE8F-6C3C-629A-8E3E-49B68F31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5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Sans "/>
              </a:rPr>
              <a:t>Support and Services Provided by CIVIC +264</a:t>
            </a:r>
          </a:p>
          <a:p>
            <a:r>
              <a:rPr lang="en-US" dirty="0">
                <a:latin typeface="Sans "/>
              </a:rPr>
              <a:t>CIVIC +264 offers a range of support services to CSOs in Namibia, including training, information sharing and networking opportunities.</a:t>
            </a:r>
          </a:p>
          <a:p>
            <a:r>
              <a:rPr lang="en-US" dirty="0">
                <a:latin typeface="Sans "/>
              </a:rPr>
              <a:t>Our online directory connects CSOs with potential partners and donors.</a:t>
            </a:r>
          </a:p>
          <a:p>
            <a:r>
              <a:rPr lang="en-US" dirty="0">
                <a:latin typeface="Sans "/>
              </a:rPr>
              <a:t>We offer resources to help </a:t>
            </a:r>
            <a:r>
              <a:rPr lang="en-US" dirty="0" err="1">
                <a:latin typeface="Sans "/>
              </a:rPr>
              <a:t>organisations</a:t>
            </a:r>
            <a:r>
              <a:rPr lang="en-US" dirty="0">
                <a:latin typeface="Sans "/>
              </a:rPr>
              <a:t> strengthen their internal structures and ensure compliance with national regulations.</a:t>
            </a:r>
            <a:endParaRPr lang="en-US" b="1" dirty="0">
              <a:latin typeface="Sans "/>
            </a:endParaRPr>
          </a:p>
          <a:p>
            <a:pPr marL="0" indent="0">
              <a:buNone/>
            </a:pPr>
            <a:r>
              <a:rPr lang="en-US" b="1" dirty="0">
                <a:latin typeface="Sans "/>
              </a:rPr>
              <a:t>Promoting Unity and Cooperation</a:t>
            </a:r>
            <a:endParaRPr lang="en-US" dirty="0">
              <a:latin typeface="Sans "/>
            </a:endParaRPr>
          </a:p>
          <a:p>
            <a:r>
              <a:rPr lang="en-US" dirty="0">
                <a:latin typeface="Sans "/>
              </a:rPr>
              <a:t>CIVIC +264 connects, collaborates and communicates with all CSOs ( incl. umbrella </a:t>
            </a:r>
            <a:r>
              <a:rPr lang="en-US" dirty="0" err="1">
                <a:latin typeface="Sans "/>
              </a:rPr>
              <a:t>organisations</a:t>
            </a:r>
            <a:r>
              <a:rPr lang="en-US" dirty="0">
                <a:latin typeface="Sans "/>
              </a:rPr>
              <a:t>) to create a more cohesive civil society sector.</a:t>
            </a:r>
          </a:p>
          <a:p>
            <a:r>
              <a:rPr lang="en-US" dirty="0">
                <a:latin typeface="Sans "/>
              </a:rPr>
              <a:t>We encourage cooperation between </a:t>
            </a:r>
            <a:r>
              <a:rPr lang="en-US" dirty="0" err="1">
                <a:latin typeface="Sans "/>
              </a:rPr>
              <a:t>organisations</a:t>
            </a:r>
            <a:r>
              <a:rPr lang="en-US" dirty="0">
                <a:latin typeface="Sans "/>
              </a:rPr>
              <a:t>, believing that by working together, CSOs can increase their impact and sustainability.</a:t>
            </a:r>
            <a:endParaRPr lang="en-GB" dirty="0">
              <a:latin typeface="Sans "/>
            </a:endParaRPr>
          </a:p>
        </p:txBody>
      </p:sp>
    </p:spTree>
    <p:extLst>
      <p:ext uri="{BB962C8B-B14F-4D97-AF65-F5344CB8AC3E}">
        <p14:creationId xmlns:p14="http://schemas.microsoft.com/office/powerpoint/2010/main" val="241978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DB56-7CE8-7B2D-A997-0D123233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Sans "/>
              </a:rPr>
              <a:t>PICTURES: Some of our Activities</a:t>
            </a:r>
            <a:endParaRPr lang="en-NA" sz="5400" b="1" dirty="0">
              <a:latin typeface="Sans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93F3D-3561-7869-E89A-A4BC80FE1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4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Sans "/>
              </a:rPr>
              <a:t>Over the last 3 years </a:t>
            </a:r>
            <a:r>
              <a:rPr lang="en-GB" sz="2400" b="1" dirty="0">
                <a:latin typeface="Sans "/>
              </a:rPr>
              <a:t>CIVIC +264 has held various information-sharing and networking sessions</a:t>
            </a:r>
            <a:r>
              <a:rPr lang="en-GB" sz="2400" dirty="0">
                <a:latin typeface="Sans "/>
              </a:rPr>
              <a:t> in the </a:t>
            </a:r>
            <a:r>
              <a:rPr lang="en-GB" sz="2400" b="1" dirty="0">
                <a:latin typeface="Sans "/>
              </a:rPr>
              <a:t>Omaheke, </a:t>
            </a:r>
            <a:r>
              <a:rPr lang="en-GB" sz="2400" b="1" dirty="0" err="1">
                <a:latin typeface="Sans "/>
              </a:rPr>
              <a:t>Otjozondjupa</a:t>
            </a:r>
            <a:r>
              <a:rPr lang="en-GB" sz="2400" b="1" dirty="0">
                <a:latin typeface="Sans "/>
              </a:rPr>
              <a:t>, </a:t>
            </a:r>
            <a:r>
              <a:rPr lang="en-GB" sz="2400" b="1" dirty="0" err="1">
                <a:latin typeface="Sans "/>
              </a:rPr>
              <a:t>Erongo</a:t>
            </a:r>
            <a:r>
              <a:rPr lang="en-GB" sz="2400" b="1" dirty="0">
                <a:latin typeface="Sans "/>
              </a:rPr>
              <a:t>, </a:t>
            </a:r>
            <a:r>
              <a:rPr lang="en-GB" sz="2400" b="1" dirty="0" err="1">
                <a:latin typeface="Sans "/>
              </a:rPr>
              <a:t>Hardap</a:t>
            </a:r>
            <a:r>
              <a:rPr lang="en-GB" sz="2400" b="1" dirty="0">
                <a:latin typeface="Sans "/>
              </a:rPr>
              <a:t>, </a:t>
            </a:r>
            <a:r>
              <a:rPr lang="en-GB" sz="2400" b="1" dirty="0" err="1">
                <a:latin typeface="Sans "/>
              </a:rPr>
              <a:t>Oshikoto</a:t>
            </a:r>
            <a:r>
              <a:rPr lang="en-GB" sz="2400" b="1" dirty="0">
                <a:latin typeface="Sans "/>
              </a:rPr>
              <a:t>, Oshana, Kunene, //</a:t>
            </a:r>
            <a:r>
              <a:rPr lang="en-GB" sz="2400" b="1" dirty="0" err="1">
                <a:latin typeface="Sans "/>
              </a:rPr>
              <a:t>Kharas</a:t>
            </a:r>
            <a:r>
              <a:rPr lang="en-GB" sz="2400" b="1" dirty="0">
                <a:latin typeface="Sans "/>
              </a:rPr>
              <a:t>, </a:t>
            </a:r>
            <a:r>
              <a:rPr lang="en-GB" sz="2400" b="1" dirty="0" err="1">
                <a:latin typeface="Sans "/>
              </a:rPr>
              <a:t>Khomas</a:t>
            </a:r>
            <a:r>
              <a:rPr lang="en-GB" sz="2400" b="1" dirty="0">
                <a:latin typeface="Sans "/>
              </a:rPr>
              <a:t> and Kavango West </a:t>
            </a:r>
            <a:r>
              <a:rPr lang="en-GB" sz="2400" dirty="0">
                <a:latin typeface="Sans "/>
              </a:rPr>
              <a:t>regions</a:t>
            </a:r>
            <a:r>
              <a:rPr lang="en-GB" sz="2400" b="1" dirty="0">
                <a:latin typeface="Sans "/>
              </a:rPr>
              <a:t> </a:t>
            </a:r>
            <a:r>
              <a:rPr lang="en-GB" sz="2400" dirty="0">
                <a:latin typeface="Sans "/>
              </a:rPr>
              <a:t>with the </a:t>
            </a:r>
            <a:r>
              <a:rPr lang="en-GB" sz="2400" b="1" dirty="0">
                <a:latin typeface="Sans "/>
              </a:rPr>
              <a:t>support of the Hanns Seidel Foundation (HSF).</a:t>
            </a:r>
            <a:endParaRPr lang="en-NA" sz="2400" b="1" dirty="0">
              <a:latin typeface="Sans 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87AE3-4FFB-B74A-60DD-8AF3742D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805888"/>
            <a:ext cx="2859272" cy="1012024"/>
          </a:xfrm>
          <a:prstGeom prst="rect">
            <a:avLst/>
          </a:prstGeom>
        </p:spPr>
      </p:pic>
      <p:pic>
        <p:nvPicPr>
          <p:cNvPr id="6" name="Picture 5" descr="A collage of several images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2A26D236-2633-8FC8-9BF0-1B52D35130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0" b="1"/>
          <a:stretch/>
        </p:blipFill>
        <p:spPr>
          <a:xfrm>
            <a:off x="6002038" y="2525343"/>
            <a:ext cx="6179950" cy="3088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01AD7-6F59-E7A7-0BF9-AF4637BFA8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84" b="50050"/>
          <a:stretch/>
        </p:blipFill>
        <p:spPr>
          <a:xfrm>
            <a:off x="-1" y="2525342"/>
            <a:ext cx="6179949" cy="3088058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5C83503-A0BA-5218-B8BD-574824A13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2"/>
            <a:ext cx="1219198" cy="12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9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101598-B6FE-5274-07FC-0511ED39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info@civic264.org.na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+264 81 </a:t>
            </a:r>
            <a:r>
              <a:rPr lang="en-GB"/>
              <a:t>268 6786</a:t>
            </a: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www.civic264.org.na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Facebook, Instagram, X/Twitter, LinkedIn, YouTube: </a:t>
            </a:r>
            <a:br>
              <a:rPr lang="en-GB" dirty="0"/>
            </a:br>
            <a:r>
              <a:rPr lang="en-GB" b="1" dirty="0"/>
              <a:t>Civil Society Information Centre Namibia (CIVIC +264)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3E03F9-F5A7-D843-DB51-C0AE9D02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i="1" dirty="0">
                <a:latin typeface="Sans "/>
              </a:rPr>
              <a:t>Chat to us!</a:t>
            </a:r>
            <a:endParaRPr lang="en-NA" sz="6600" b="1" i="1" dirty="0">
              <a:latin typeface="Sans "/>
            </a:endParaRPr>
          </a:p>
        </p:txBody>
      </p:sp>
      <p:pic>
        <p:nvPicPr>
          <p:cNvPr id="6" name="Picture 5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26B8567-18CA-6263-50B9-180CE2878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5848350"/>
            <a:ext cx="2857500" cy="1009650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0CFECB2-2602-7517-B927-3220A748A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6" y="4768334"/>
            <a:ext cx="1905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06CCF8-12E5-0A10-EA6A-F1E969F90624}"/>
              </a:ext>
            </a:extLst>
          </p:cNvPr>
          <p:cNvSpPr txBox="1"/>
          <p:nvPr/>
        </p:nvSpPr>
        <p:spPr>
          <a:xfrm>
            <a:off x="0" y="6488668"/>
            <a:ext cx="34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Scan to CIVIC +264 Website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27F77-D976-2213-DB63-26B23EB69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654" y="4018954"/>
            <a:ext cx="4718691" cy="283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0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5C87-EEB2-B732-14B6-8C1D6786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>
                <a:latin typeface="Sans "/>
              </a:rPr>
              <a:t>WHO WE ARE</a:t>
            </a:r>
            <a:endParaRPr lang="en-NA" sz="6600" b="1" dirty="0">
              <a:latin typeface="Sans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46519-3095-45DE-7091-D98B9F70A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>
                <a:latin typeface="Sans "/>
              </a:rPr>
              <a:t>Our founding document, the  Constitution of the Civil Society Information Centre, which established CIVIC +264 as a </a:t>
            </a:r>
            <a:r>
              <a:rPr lang="en-GB" b="1" dirty="0">
                <a:latin typeface="Sans "/>
              </a:rPr>
              <a:t>voluntary association</a:t>
            </a:r>
            <a:r>
              <a:rPr lang="en-GB" dirty="0">
                <a:latin typeface="Sans "/>
              </a:rPr>
              <a:t>, was signed in 2019. </a:t>
            </a:r>
          </a:p>
          <a:p>
            <a:pPr marL="0" indent="0" algn="ctr">
              <a:buNone/>
            </a:pPr>
            <a:r>
              <a:rPr lang="en-GB" dirty="0">
                <a:latin typeface="Sans "/>
              </a:rPr>
              <a:t>The organisation is governed by a </a:t>
            </a:r>
            <a:r>
              <a:rPr lang="en-GB" b="1" dirty="0">
                <a:latin typeface="Sans "/>
              </a:rPr>
              <a:t>Board of Directors </a:t>
            </a:r>
            <a:r>
              <a:rPr lang="en-GB" dirty="0">
                <a:latin typeface="Sans "/>
              </a:rPr>
              <a:t>and managed by a </a:t>
            </a:r>
            <a:r>
              <a:rPr lang="en-GB" b="1" dirty="0">
                <a:latin typeface="Sans "/>
              </a:rPr>
              <a:t>Director</a:t>
            </a:r>
            <a:r>
              <a:rPr lang="en-GB" dirty="0">
                <a:latin typeface="Sans "/>
              </a:rPr>
              <a:t>, Mrs Melanie Markus, with the support of a </a:t>
            </a:r>
            <a:r>
              <a:rPr lang="en-GB" b="1" dirty="0">
                <a:latin typeface="Sans "/>
              </a:rPr>
              <a:t>Communications Officer</a:t>
            </a:r>
            <a:r>
              <a:rPr lang="en-GB" dirty="0">
                <a:latin typeface="Sans "/>
              </a:rPr>
              <a:t>, Bradley Tjongarero. </a:t>
            </a:r>
          </a:p>
          <a:p>
            <a:pPr marL="0" indent="0">
              <a:buNone/>
            </a:pPr>
            <a:endParaRPr lang="en-GB" dirty="0">
              <a:latin typeface="Sans "/>
            </a:endParaRPr>
          </a:p>
          <a:p>
            <a:pPr marL="0" indent="0" algn="ctr">
              <a:buNone/>
            </a:pPr>
            <a:r>
              <a:rPr lang="en-GB" b="1" u="sng" dirty="0">
                <a:latin typeface="Sans "/>
              </a:rPr>
              <a:t>Board of Directors</a:t>
            </a:r>
            <a:r>
              <a:rPr lang="en-GB" dirty="0">
                <a:latin typeface="Sans "/>
              </a:rPr>
              <a:t>:</a:t>
            </a:r>
          </a:p>
          <a:p>
            <a:pPr marL="0" indent="0" algn="ctr">
              <a:buNone/>
            </a:pPr>
            <a:r>
              <a:rPr lang="en-GB" dirty="0">
                <a:latin typeface="Sans "/>
              </a:rPr>
              <a:t>Chairperson: Graham Hopwood (IPPR – </a:t>
            </a:r>
            <a:r>
              <a:rPr lang="en-GB" b="1" dirty="0">
                <a:latin typeface="Sans "/>
              </a:rPr>
              <a:t>Institute for Public Policy Research</a:t>
            </a:r>
            <a:r>
              <a:rPr lang="en-GB" dirty="0">
                <a:latin typeface="Sans "/>
              </a:rPr>
              <a:t>), </a:t>
            </a:r>
          </a:p>
          <a:p>
            <a:pPr marL="0" indent="0" algn="ctr">
              <a:buNone/>
            </a:pPr>
            <a:r>
              <a:rPr lang="en-GB" dirty="0">
                <a:latin typeface="Sans "/>
              </a:rPr>
              <a:t>Naita Hishoono (NID – </a:t>
            </a:r>
            <a:r>
              <a:rPr lang="en-GB" b="1" dirty="0">
                <a:latin typeface="Sans "/>
              </a:rPr>
              <a:t>Namibia Institute for Democracy</a:t>
            </a:r>
            <a:r>
              <a:rPr lang="en-GB" dirty="0">
                <a:latin typeface="Sans "/>
              </a:rPr>
              <a:t>) </a:t>
            </a:r>
          </a:p>
          <a:p>
            <a:pPr marL="0" indent="0" algn="ctr">
              <a:buNone/>
            </a:pPr>
            <a:r>
              <a:rPr lang="en-GB" dirty="0">
                <a:latin typeface="Sans "/>
              </a:rPr>
              <a:t>Toni </a:t>
            </a:r>
            <a:r>
              <a:rPr lang="en-GB" dirty="0" err="1">
                <a:latin typeface="Sans "/>
              </a:rPr>
              <a:t>Hancox</a:t>
            </a:r>
            <a:r>
              <a:rPr lang="en-GB" dirty="0">
                <a:latin typeface="Sans "/>
              </a:rPr>
              <a:t> (LAC – </a:t>
            </a:r>
            <a:r>
              <a:rPr lang="en-GB" b="1" dirty="0">
                <a:latin typeface="Sans "/>
              </a:rPr>
              <a:t>Legal Assistance Centre</a:t>
            </a:r>
            <a:r>
              <a:rPr lang="en-GB" dirty="0">
                <a:latin typeface="Sans "/>
              </a:rPr>
              <a:t>) </a:t>
            </a:r>
          </a:p>
          <a:p>
            <a:pPr marL="0" indent="0" algn="ctr">
              <a:buNone/>
            </a:pPr>
            <a:r>
              <a:rPr lang="en-GB" dirty="0">
                <a:latin typeface="Sans "/>
              </a:rPr>
              <a:t>Zoe Titus (NMT – </a:t>
            </a:r>
            <a:r>
              <a:rPr lang="en-GB" b="1" dirty="0">
                <a:latin typeface="Sans "/>
              </a:rPr>
              <a:t>Namibia Media </a:t>
            </a:r>
            <a:r>
              <a:rPr lang="en-GB" b="1">
                <a:latin typeface="Sans "/>
              </a:rPr>
              <a:t>Trust</a:t>
            </a:r>
            <a:r>
              <a:rPr lang="en-GB">
                <a:latin typeface="Sans "/>
              </a:rPr>
              <a:t>)</a:t>
            </a:r>
            <a:endParaRPr lang="en-GB" dirty="0">
              <a:latin typeface="Sans 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8910E-E61E-7320-14FC-1C3D2BBA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845976"/>
            <a:ext cx="285927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4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0308-297D-2007-25E9-3EDC59A3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>
                <a:latin typeface="Sans "/>
              </a:rPr>
              <a:t>A NEED AROSE</a:t>
            </a:r>
            <a:endParaRPr lang="en-NA" sz="6600" b="1" dirty="0">
              <a:latin typeface="Sans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6620-7869-18A8-4139-5904CB5DC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Sans "/>
              </a:rPr>
              <a:t>The five founding organisations (NID, LAC, IPPR, NMT &amp; CATS - Citizens for an Accountable and Transparent  Society) of CIVIC +264  agreed that such an </a:t>
            </a:r>
            <a:r>
              <a:rPr lang="en-GB" b="1" dirty="0">
                <a:latin typeface="Sans "/>
              </a:rPr>
              <a:t>information service would advance the effectiveness of civil society in Namibia</a:t>
            </a:r>
            <a:r>
              <a:rPr lang="en-GB" dirty="0">
                <a:latin typeface="Sans "/>
              </a:rPr>
              <a:t>.</a:t>
            </a:r>
          </a:p>
          <a:p>
            <a:pPr marL="0" indent="0" algn="ctr">
              <a:buNone/>
            </a:pPr>
            <a:r>
              <a:rPr lang="en-GB" dirty="0">
                <a:latin typeface="Sans "/>
              </a:rPr>
              <a:t>Thus CIVIC +264 was established in 2019 with the </a:t>
            </a:r>
            <a:r>
              <a:rPr lang="en-GB" b="1" dirty="0">
                <a:latin typeface="Sans "/>
              </a:rPr>
              <a:t>aim to facilitate the circulation of information in the civil society community </a:t>
            </a:r>
            <a:r>
              <a:rPr lang="en-GB" dirty="0">
                <a:latin typeface="Sans "/>
              </a:rPr>
              <a:t>and an </a:t>
            </a:r>
            <a:r>
              <a:rPr lang="en-GB" b="1" dirty="0">
                <a:latin typeface="Sans "/>
              </a:rPr>
              <a:t>initial database of civil society organisations was compiled</a:t>
            </a:r>
            <a:r>
              <a:rPr lang="en-GB" dirty="0">
                <a:latin typeface="Sans "/>
              </a:rPr>
              <a:t>, which is continuously updated and extended. </a:t>
            </a:r>
          </a:p>
          <a:p>
            <a:pPr marL="0" indent="0" algn="ctr">
              <a:buNone/>
            </a:pPr>
            <a:r>
              <a:rPr lang="en-GB" dirty="0">
                <a:latin typeface="Sans "/>
              </a:rPr>
              <a:t>CIVIC +264 as well as its website were launched on 10 November 2020.</a:t>
            </a:r>
          </a:p>
          <a:p>
            <a:pPr marL="0" indent="0">
              <a:buNone/>
            </a:pPr>
            <a:endParaRPr lang="en-N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98E0B-9C32-C93C-89E0-10FE0FA33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845976"/>
            <a:ext cx="285927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0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1E60-C3C0-4542-C7BE-198839B1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>
                <a:latin typeface="Sans "/>
              </a:rPr>
              <a:t>Definition of CSOs</a:t>
            </a:r>
            <a:endParaRPr lang="en-NA" sz="6600" b="1" dirty="0">
              <a:latin typeface="Sans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EE8F-6C3C-629A-8E3E-49B68F319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Sans "/>
              </a:rPr>
              <a:t>There are many overlapping terms that people use to describe </a:t>
            </a:r>
            <a:r>
              <a:rPr lang="en-GB" b="1" dirty="0">
                <a:latin typeface="Sans "/>
              </a:rPr>
              <a:t>civil society organisations (CSOs)</a:t>
            </a:r>
            <a:r>
              <a:rPr lang="en-GB" dirty="0">
                <a:latin typeface="Sans "/>
              </a:rPr>
              <a:t>. Note that none of these are legal terms in Namibia, and none of them have precise definitions.</a:t>
            </a:r>
          </a:p>
          <a:p>
            <a:r>
              <a:rPr lang="en-GB" b="1" dirty="0">
                <a:latin typeface="Sans "/>
              </a:rPr>
              <a:t>CSOs</a:t>
            </a:r>
            <a:r>
              <a:rPr lang="en-GB" dirty="0">
                <a:latin typeface="Sans "/>
              </a:rPr>
              <a:t> are non-profit groups formed voluntarily by citizens to advance shared goals or interests.</a:t>
            </a:r>
          </a:p>
          <a:p>
            <a:r>
              <a:rPr lang="en-GB" b="1" dirty="0">
                <a:latin typeface="Sans "/>
              </a:rPr>
              <a:t>Non-governmental organisations (NGOs) </a:t>
            </a:r>
            <a:r>
              <a:rPr lang="en-GB" dirty="0">
                <a:latin typeface="Sans "/>
              </a:rPr>
              <a:t>are non-profit groups that function independently of government.</a:t>
            </a:r>
          </a:p>
          <a:p>
            <a:r>
              <a:rPr lang="en-GB" dirty="0">
                <a:latin typeface="Sans "/>
              </a:rPr>
              <a:t>CSOs are generally </a:t>
            </a:r>
            <a:r>
              <a:rPr lang="en-GB" b="1" dirty="0">
                <a:latin typeface="Sans "/>
              </a:rPr>
              <a:t>non-profit organisations (NPOs)</a:t>
            </a:r>
            <a:r>
              <a:rPr lang="en-GB" dirty="0">
                <a:latin typeface="Sans "/>
              </a:rPr>
              <a:t>. </a:t>
            </a:r>
          </a:p>
          <a:p>
            <a:r>
              <a:rPr lang="en-GB" b="1" dirty="0">
                <a:latin typeface="Sans "/>
              </a:rPr>
              <a:t>Community-based organisations (CBOs)</a:t>
            </a:r>
            <a:r>
              <a:rPr lang="en-GB" dirty="0">
                <a:latin typeface="Sans "/>
              </a:rPr>
              <a:t> are typically civil society organisations that work in a single local community.</a:t>
            </a:r>
          </a:p>
          <a:p>
            <a:r>
              <a:rPr lang="en-GB" b="1" dirty="0">
                <a:latin typeface="Sans "/>
              </a:rPr>
              <a:t>Faith-based organisations (FBOs) </a:t>
            </a:r>
            <a:r>
              <a:rPr lang="en-GB" dirty="0">
                <a:latin typeface="Sans "/>
              </a:rPr>
              <a:t>are CBOs that are affiliated with a religious group or inspired by religious or spiritual beliefs.</a:t>
            </a:r>
          </a:p>
          <a:p>
            <a:r>
              <a:rPr lang="en-GB" dirty="0">
                <a:latin typeface="Sans "/>
              </a:rPr>
              <a:t>An </a:t>
            </a:r>
            <a:r>
              <a:rPr lang="en-GB" b="1" dirty="0">
                <a:latin typeface="Sans "/>
              </a:rPr>
              <a:t>umbrella body </a:t>
            </a:r>
            <a:r>
              <a:rPr lang="en-GB" dirty="0">
                <a:latin typeface="Sans "/>
              </a:rPr>
              <a:t>is just one of many terms for groups that bring together CSOs (and sometimes other stakeholders as well).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B0194-748B-708C-A9DD-4D3970CD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845976"/>
            <a:ext cx="285927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5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1E60-C3C0-4542-C7BE-198839B1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latin typeface="Sans "/>
              </a:rPr>
              <a:t>Understanding Umbrella Organisations</a:t>
            </a:r>
            <a:endParaRPr lang="en-NA" sz="6600" b="1" dirty="0">
              <a:latin typeface="Sans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EE8F-6C3C-629A-8E3E-49B68F319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Sans "/>
              </a:rPr>
              <a:t>What Are Umbrella </a:t>
            </a:r>
            <a:r>
              <a:rPr lang="en-US" b="1" dirty="0" err="1">
                <a:latin typeface="Sans "/>
              </a:rPr>
              <a:t>Organisations</a:t>
            </a:r>
            <a:r>
              <a:rPr lang="en-US" b="1" dirty="0">
                <a:latin typeface="Sans "/>
              </a:rPr>
              <a:t>?</a:t>
            </a:r>
          </a:p>
          <a:p>
            <a:r>
              <a:rPr lang="en-US" dirty="0">
                <a:latin typeface="Sans "/>
              </a:rPr>
              <a:t>Umbrella </a:t>
            </a:r>
            <a:r>
              <a:rPr lang="en-US" dirty="0" err="1">
                <a:latin typeface="Sans "/>
              </a:rPr>
              <a:t>organisations</a:t>
            </a:r>
            <a:r>
              <a:rPr lang="en-US" dirty="0">
                <a:latin typeface="Sans "/>
              </a:rPr>
              <a:t> are associations or coalitions of CSOs/NPOs that work together to achieve shared goals. </a:t>
            </a:r>
          </a:p>
          <a:p>
            <a:r>
              <a:rPr lang="en-US" dirty="0">
                <a:latin typeface="Sans "/>
              </a:rPr>
              <a:t>They often provide support and representation for their member </a:t>
            </a:r>
            <a:r>
              <a:rPr lang="en-US" dirty="0" err="1">
                <a:latin typeface="Sans "/>
              </a:rPr>
              <a:t>organisations</a:t>
            </a:r>
            <a:r>
              <a:rPr lang="en-US" dirty="0">
                <a:latin typeface="Sans "/>
              </a:rPr>
              <a:t>. These </a:t>
            </a:r>
            <a:r>
              <a:rPr lang="en-US" dirty="0" err="1">
                <a:latin typeface="Sans "/>
              </a:rPr>
              <a:t>organisations</a:t>
            </a:r>
            <a:r>
              <a:rPr lang="en-US" dirty="0">
                <a:latin typeface="Sans "/>
              </a:rPr>
              <a:t> serve as a collective voice, enabling smaller </a:t>
            </a:r>
            <a:r>
              <a:rPr lang="en-US" dirty="0" err="1">
                <a:latin typeface="Sans "/>
              </a:rPr>
              <a:t>organisations</a:t>
            </a:r>
            <a:r>
              <a:rPr lang="en-US" dirty="0">
                <a:latin typeface="Sans "/>
              </a:rPr>
              <a:t> to gain greater visibility and impact.</a:t>
            </a:r>
          </a:p>
          <a:p>
            <a:pPr marL="0" indent="0">
              <a:buNone/>
            </a:pPr>
            <a:r>
              <a:rPr lang="en-US" b="1" dirty="0">
                <a:latin typeface="Sans "/>
              </a:rPr>
              <a:t>Types of Umbrella </a:t>
            </a:r>
            <a:r>
              <a:rPr lang="en-US" b="1" dirty="0" err="1">
                <a:latin typeface="Sans "/>
              </a:rPr>
              <a:t>Organisations</a:t>
            </a:r>
            <a:r>
              <a:rPr lang="en-US" dirty="0">
                <a:latin typeface="Sans "/>
              </a:rPr>
              <a:t>:</a:t>
            </a:r>
          </a:p>
          <a:p>
            <a:r>
              <a:rPr lang="en-US" b="1" dirty="0">
                <a:latin typeface="Sans "/>
              </a:rPr>
              <a:t>Sector-Specific</a:t>
            </a:r>
            <a:r>
              <a:rPr lang="en-US" dirty="0">
                <a:latin typeface="Sans "/>
              </a:rPr>
              <a:t> - Grouping </a:t>
            </a:r>
            <a:r>
              <a:rPr lang="en-US" dirty="0" err="1">
                <a:latin typeface="Sans "/>
              </a:rPr>
              <a:t>organisations</a:t>
            </a:r>
            <a:r>
              <a:rPr lang="en-US" dirty="0">
                <a:latin typeface="Sans "/>
              </a:rPr>
              <a:t> within the same field (</a:t>
            </a:r>
            <a:r>
              <a:rPr lang="en-US" dirty="0" err="1">
                <a:latin typeface="Sans "/>
              </a:rPr>
              <a:t>e.g</a:t>
            </a:r>
            <a:r>
              <a:rPr lang="en-US" dirty="0">
                <a:latin typeface="Sans "/>
              </a:rPr>
              <a:t> health, education, environment) </a:t>
            </a:r>
            <a:r>
              <a:rPr lang="en-US" i="1" dirty="0" err="1">
                <a:latin typeface="Sans "/>
              </a:rPr>
              <a:t>e.g</a:t>
            </a:r>
            <a:r>
              <a:rPr lang="en-US" i="1" dirty="0">
                <a:latin typeface="Sans "/>
              </a:rPr>
              <a:t> Namibia Chamber of Environment </a:t>
            </a:r>
          </a:p>
          <a:p>
            <a:r>
              <a:rPr lang="en-US" b="1" dirty="0">
                <a:latin typeface="Sans "/>
              </a:rPr>
              <a:t>Multi-Sectoral</a:t>
            </a:r>
            <a:r>
              <a:rPr lang="en-US" dirty="0">
                <a:latin typeface="Sans "/>
              </a:rPr>
              <a:t> - Bringing together </a:t>
            </a:r>
            <a:r>
              <a:rPr lang="en-US" dirty="0" err="1">
                <a:latin typeface="Sans "/>
              </a:rPr>
              <a:t>organisations</a:t>
            </a:r>
            <a:r>
              <a:rPr lang="en-US" dirty="0">
                <a:latin typeface="Sans "/>
              </a:rPr>
              <a:t> from different sectors with a common purpose </a:t>
            </a:r>
            <a:r>
              <a:rPr lang="en-US" i="1" dirty="0">
                <a:latin typeface="Sans "/>
              </a:rPr>
              <a:t>e.g. The Namibia NGO Forum Trust, </a:t>
            </a:r>
            <a:r>
              <a:rPr lang="en-US" i="1" dirty="0" err="1">
                <a:latin typeface="Sans "/>
              </a:rPr>
              <a:t>NamNet</a:t>
            </a:r>
            <a:endParaRPr lang="en-US" i="1" dirty="0">
              <a:latin typeface="Sans "/>
            </a:endParaRPr>
          </a:p>
          <a:p>
            <a:r>
              <a:rPr lang="en-US" b="1" dirty="0">
                <a:latin typeface="Sans "/>
              </a:rPr>
              <a:t>Regional or National Networks </a:t>
            </a:r>
            <a:r>
              <a:rPr lang="en-US" dirty="0">
                <a:latin typeface="Sans "/>
              </a:rPr>
              <a:t>- Supporting </a:t>
            </a:r>
            <a:r>
              <a:rPr lang="en-US" dirty="0" err="1">
                <a:latin typeface="Sans "/>
              </a:rPr>
              <a:t>organisations</a:t>
            </a:r>
            <a:r>
              <a:rPr lang="en-US" dirty="0">
                <a:latin typeface="Sans "/>
              </a:rPr>
              <a:t> within a specific geographic area </a:t>
            </a:r>
            <a:r>
              <a:rPr lang="en-US" i="1" dirty="0">
                <a:latin typeface="Sans "/>
              </a:rPr>
              <a:t>e.g. </a:t>
            </a:r>
            <a:r>
              <a:rPr lang="en-US" i="1" dirty="0" err="1">
                <a:latin typeface="Sans "/>
              </a:rPr>
              <a:t>Hardap</a:t>
            </a:r>
            <a:r>
              <a:rPr lang="en-US" i="1" dirty="0">
                <a:latin typeface="Sans "/>
              </a:rPr>
              <a:t> Civil Society </a:t>
            </a:r>
            <a:r>
              <a:rPr lang="en-US" i="1" dirty="0" err="1">
                <a:latin typeface="Sans "/>
              </a:rPr>
              <a:t>Organisations</a:t>
            </a:r>
            <a:r>
              <a:rPr lang="en-US" i="1" dirty="0">
                <a:latin typeface="Sans "/>
              </a:rPr>
              <a:t> Network</a:t>
            </a:r>
            <a:endParaRPr lang="en-GB" i="1" dirty="0">
              <a:latin typeface="Sans 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B0194-748B-708C-A9DD-4D3970CD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845976"/>
            <a:ext cx="285927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5BB3299-1455-1874-EB80-2AB4F6C2E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t="12694" r="15241" b="-892"/>
          <a:stretch/>
        </p:blipFill>
        <p:spPr>
          <a:xfrm>
            <a:off x="5975555" y="1690688"/>
            <a:ext cx="5181601" cy="4589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C8438B-5643-64FA-5780-4CB62641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Sans "/>
              </a:rPr>
              <a:t>Umbrella Organisations listed on the CIVIC +264 website (1/3): </a:t>
            </a:r>
            <a:r>
              <a:rPr lang="en-GB" b="1" dirty="0">
                <a:latin typeface="Sans "/>
                <a:hlinkClick r:id="rId3"/>
              </a:rPr>
              <a:t>www.civic264.org.na</a:t>
            </a:r>
            <a:r>
              <a:rPr lang="en-GB" b="1" dirty="0">
                <a:latin typeface="Sans "/>
              </a:rPr>
              <a:t> </a:t>
            </a:r>
            <a:endParaRPr lang="en-NA" b="1" dirty="0">
              <a:latin typeface="Sans 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FE8D8-9736-8D3E-8BD5-1366A497F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728" y="5845976"/>
            <a:ext cx="2859272" cy="101202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2DBFCAE-49F7-41CA-4E59-661E52E56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0" t="11176" r="15403" b="5484"/>
          <a:stretch/>
        </p:blipFill>
        <p:spPr>
          <a:xfrm>
            <a:off x="717755" y="1690688"/>
            <a:ext cx="5378245" cy="44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2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8982F80-62BD-A1D9-9EEB-9A6380433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6" t="10873" r="15161" b="170"/>
          <a:stretch/>
        </p:blipFill>
        <p:spPr>
          <a:xfrm>
            <a:off x="6095999" y="1690688"/>
            <a:ext cx="5132439" cy="4584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C8438B-5643-64FA-5780-4CB62641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Sans "/>
              </a:rPr>
              <a:t>Umbrella Organisations listed on the CIVIC +264 website (2/3): </a:t>
            </a:r>
            <a:r>
              <a:rPr lang="en-GB" b="1" dirty="0">
                <a:latin typeface="Sans "/>
                <a:hlinkClick r:id="rId3"/>
              </a:rPr>
              <a:t>www.civic264.org.na</a:t>
            </a:r>
            <a:r>
              <a:rPr lang="en-GB" b="1" dirty="0">
                <a:latin typeface="Sans "/>
              </a:rPr>
              <a:t> </a:t>
            </a:r>
            <a:endParaRPr lang="en-NA" b="1" dirty="0">
              <a:latin typeface="Sans 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21087D9-182D-C0F7-8C6C-4DE99E11C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1176" r="15242" b="171"/>
          <a:stretch/>
        </p:blipFill>
        <p:spPr>
          <a:xfrm>
            <a:off x="639098" y="1690688"/>
            <a:ext cx="5456902" cy="4850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2FE8D8-9736-8D3E-8BD5-1366A497F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728" y="5845976"/>
            <a:ext cx="285927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438B-5643-64FA-5780-4CB62641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Sans "/>
              </a:rPr>
              <a:t>Umbrella Organisations listed on the CIVIC +264 website (3/3): </a:t>
            </a:r>
            <a:r>
              <a:rPr lang="en-GB" b="1" dirty="0">
                <a:latin typeface="Sans "/>
                <a:hlinkClick r:id="rId2"/>
              </a:rPr>
              <a:t>www.civic264.org.na</a:t>
            </a:r>
            <a:r>
              <a:rPr lang="en-GB" b="1" dirty="0">
                <a:latin typeface="Sans "/>
              </a:rPr>
              <a:t> </a:t>
            </a:r>
            <a:endParaRPr lang="en-NA" b="1" dirty="0">
              <a:latin typeface="Sans 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FE8D8-9736-8D3E-8BD5-1366A497F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28" y="5845976"/>
            <a:ext cx="2859272" cy="1012024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CE7AA90-B702-95DF-B223-E8F970420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5" t="11024" r="14920" b="19"/>
          <a:stretch/>
        </p:blipFill>
        <p:spPr>
          <a:xfrm>
            <a:off x="654764" y="1624987"/>
            <a:ext cx="5838146" cy="5191432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0DDFCFF-07B6-8DA0-CEE4-B6324B4EB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6" t="17552" r="15242" b="37059"/>
          <a:stretch/>
        </p:blipFill>
        <p:spPr>
          <a:xfrm>
            <a:off x="6492910" y="1647602"/>
            <a:ext cx="5699090" cy="26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8D91-EB76-CBCD-0F3D-AE0FEB86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Sans "/>
              </a:rPr>
              <a:t>Eligibility criteria for </a:t>
            </a:r>
            <a:r>
              <a:rPr lang="en-GB" b="1" dirty="0">
                <a:latin typeface="Sans "/>
                <a:hlinkClick r:id="rId2"/>
              </a:rPr>
              <a:t>self-listing on </a:t>
            </a:r>
            <a:br>
              <a:rPr lang="en-GB" b="1" dirty="0">
                <a:latin typeface="Sans "/>
                <a:hlinkClick r:id="rId2"/>
              </a:rPr>
            </a:br>
            <a:r>
              <a:rPr lang="en-GB" b="1" dirty="0">
                <a:latin typeface="Sans "/>
                <a:hlinkClick r:id="rId2"/>
              </a:rPr>
              <a:t>the CIVIC +264 website</a:t>
            </a:r>
            <a:endParaRPr lang="en-NA" b="1" dirty="0">
              <a:latin typeface="Sans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5A05-783D-552D-F49A-60A22CCC2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ns "/>
              </a:rPr>
              <a:t>Active civil society organisations (CSOs).</a:t>
            </a:r>
          </a:p>
          <a:p>
            <a:r>
              <a:rPr lang="en-GB" dirty="0">
                <a:latin typeface="Sans "/>
              </a:rPr>
              <a:t>Online presence (web/social media/search engines) showing activity.</a:t>
            </a:r>
            <a:endParaRPr lang="en-NA" dirty="0">
              <a:latin typeface="Sans 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306D1-3739-A514-9430-846C3C05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28" y="5845976"/>
            <a:ext cx="2859272" cy="1012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88C21-2242-AC44-C925-378B322DB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3" t="20965" r="64515" b="56897"/>
          <a:stretch/>
        </p:blipFill>
        <p:spPr>
          <a:xfrm>
            <a:off x="1651378" y="3275461"/>
            <a:ext cx="7820169" cy="25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906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Sans </vt:lpstr>
      <vt:lpstr>Office Theme</vt:lpstr>
      <vt:lpstr> </vt:lpstr>
      <vt:lpstr>WHO WE ARE</vt:lpstr>
      <vt:lpstr>A NEED AROSE</vt:lpstr>
      <vt:lpstr>Definition of CSOs</vt:lpstr>
      <vt:lpstr>Understanding Umbrella Organisations</vt:lpstr>
      <vt:lpstr>Umbrella Organisations listed on the CIVIC +264 website (1/3): www.civic264.org.na </vt:lpstr>
      <vt:lpstr>Umbrella Organisations listed on the CIVIC +264 website (2/3): www.civic264.org.na </vt:lpstr>
      <vt:lpstr>Umbrella Organisations listed on the CIVIC +264 website (3/3): www.civic264.org.na </vt:lpstr>
      <vt:lpstr>Eligibility criteria for self-listing on  the CIVIC +264 website</vt:lpstr>
      <vt:lpstr>Benefits of Umbrella Organisations to CSOs/NPOs</vt:lpstr>
      <vt:lpstr>How CIVIC +264 Adds Value</vt:lpstr>
      <vt:lpstr>PICTURES: Some of our Activities</vt:lpstr>
      <vt:lpstr>Chat to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Society Information Centre Namibia (CIVIC +264)</dc:title>
  <dc:creator>Bradley Tjongarero</dc:creator>
  <cp:lastModifiedBy>Bradley Tjongarero</cp:lastModifiedBy>
  <cp:revision>16</cp:revision>
  <dcterms:created xsi:type="dcterms:W3CDTF">2023-06-06T08:35:29Z</dcterms:created>
  <dcterms:modified xsi:type="dcterms:W3CDTF">2024-09-24T07:24:51Z</dcterms:modified>
</cp:coreProperties>
</file>