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4"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6" d="100"/>
          <a:sy n="86" d="100"/>
        </p:scale>
        <p:origin x="96" y="2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70F3CFB-D23A-42B8-94EF-8C3A838C851C}" type="datetimeFigureOut">
              <a:rPr lang="en-GB" smtClean="0"/>
              <a:t>18/09/2024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CADB2D-C975-46DD-8DBD-5C9CC0FA3933}" type="slidenum">
              <a:rPr lang="en-GB" smtClean="0"/>
              <a:t>‹#›</a:t>
            </a:fld>
            <a:endParaRPr lang="en-GB"/>
          </a:p>
        </p:txBody>
      </p:sp>
    </p:spTree>
    <p:extLst>
      <p:ext uri="{BB962C8B-B14F-4D97-AF65-F5344CB8AC3E}">
        <p14:creationId xmlns:p14="http://schemas.microsoft.com/office/powerpoint/2010/main" val="20664071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70F3CFB-D23A-42B8-94EF-8C3A838C851C}" type="datetimeFigureOut">
              <a:rPr lang="en-GB" smtClean="0"/>
              <a:t>18/09/2024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CADB2D-C975-46DD-8DBD-5C9CC0FA3933}" type="slidenum">
              <a:rPr lang="en-GB" smtClean="0"/>
              <a:t>‹#›</a:t>
            </a:fld>
            <a:endParaRPr lang="en-GB"/>
          </a:p>
        </p:txBody>
      </p:sp>
    </p:spTree>
    <p:extLst>
      <p:ext uri="{BB962C8B-B14F-4D97-AF65-F5344CB8AC3E}">
        <p14:creationId xmlns:p14="http://schemas.microsoft.com/office/powerpoint/2010/main" val="42848185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70F3CFB-D23A-42B8-94EF-8C3A838C851C}" type="datetimeFigureOut">
              <a:rPr lang="en-GB" smtClean="0"/>
              <a:t>18/09/2024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CADB2D-C975-46DD-8DBD-5C9CC0FA3933}" type="slidenum">
              <a:rPr lang="en-GB" smtClean="0"/>
              <a:t>‹#›</a:t>
            </a:fld>
            <a:endParaRPr lang="en-GB"/>
          </a:p>
        </p:txBody>
      </p:sp>
    </p:spTree>
    <p:extLst>
      <p:ext uri="{BB962C8B-B14F-4D97-AF65-F5344CB8AC3E}">
        <p14:creationId xmlns:p14="http://schemas.microsoft.com/office/powerpoint/2010/main" val="427597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70F3CFB-D23A-42B8-94EF-8C3A838C851C}" type="datetimeFigureOut">
              <a:rPr lang="en-GB" smtClean="0"/>
              <a:t>18/09/2024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CADB2D-C975-46DD-8DBD-5C9CC0FA3933}" type="slidenum">
              <a:rPr lang="en-GB" smtClean="0"/>
              <a:t>‹#›</a:t>
            </a:fld>
            <a:endParaRPr lang="en-GB"/>
          </a:p>
        </p:txBody>
      </p:sp>
    </p:spTree>
    <p:extLst>
      <p:ext uri="{BB962C8B-B14F-4D97-AF65-F5344CB8AC3E}">
        <p14:creationId xmlns:p14="http://schemas.microsoft.com/office/powerpoint/2010/main" val="164448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0F3CFB-D23A-42B8-94EF-8C3A838C851C}" type="datetimeFigureOut">
              <a:rPr lang="en-GB" smtClean="0"/>
              <a:t>18/09/2024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CADB2D-C975-46DD-8DBD-5C9CC0FA3933}" type="slidenum">
              <a:rPr lang="en-GB" smtClean="0"/>
              <a:t>‹#›</a:t>
            </a:fld>
            <a:endParaRPr lang="en-GB"/>
          </a:p>
        </p:txBody>
      </p:sp>
    </p:spTree>
    <p:extLst>
      <p:ext uri="{BB962C8B-B14F-4D97-AF65-F5344CB8AC3E}">
        <p14:creationId xmlns:p14="http://schemas.microsoft.com/office/powerpoint/2010/main" val="2064432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70F3CFB-D23A-42B8-94EF-8C3A838C851C}" type="datetimeFigureOut">
              <a:rPr lang="en-GB" smtClean="0"/>
              <a:t>18/09/2024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BCADB2D-C975-46DD-8DBD-5C9CC0FA3933}" type="slidenum">
              <a:rPr lang="en-GB" smtClean="0"/>
              <a:t>‹#›</a:t>
            </a:fld>
            <a:endParaRPr lang="en-GB"/>
          </a:p>
        </p:txBody>
      </p:sp>
    </p:spTree>
    <p:extLst>
      <p:ext uri="{BB962C8B-B14F-4D97-AF65-F5344CB8AC3E}">
        <p14:creationId xmlns:p14="http://schemas.microsoft.com/office/powerpoint/2010/main" val="1496005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70F3CFB-D23A-42B8-94EF-8C3A838C851C}" type="datetimeFigureOut">
              <a:rPr lang="en-GB" smtClean="0"/>
              <a:t>18/09/2024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BCADB2D-C975-46DD-8DBD-5C9CC0FA3933}" type="slidenum">
              <a:rPr lang="en-GB" smtClean="0"/>
              <a:t>‹#›</a:t>
            </a:fld>
            <a:endParaRPr lang="en-GB"/>
          </a:p>
        </p:txBody>
      </p:sp>
    </p:spTree>
    <p:extLst>
      <p:ext uri="{BB962C8B-B14F-4D97-AF65-F5344CB8AC3E}">
        <p14:creationId xmlns:p14="http://schemas.microsoft.com/office/powerpoint/2010/main" val="1592302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70F3CFB-D23A-42B8-94EF-8C3A838C851C}" type="datetimeFigureOut">
              <a:rPr lang="en-GB" smtClean="0"/>
              <a:t>18/09/2024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BCADB2D-C975-46DD-8DBD-5C9CC0FA3933}" type="slidenum">
              <a:rPr lang="en-GB" smtClean="0"/>
              <a:t>‹#›</a:t>
            </a:fld>
            <a:endParaRPr lang="en-GB"/>
          </a:p>
        </p:txBody>
      </p:sp>
    </p:spTree>
    <p:extLst>
      <p:ext uri="{BB962C8B-B14F-4D97-AF65-F5344CB8AC3E}">
        <p14:creationId xmlns:p14="http://schemas.microsoft.com/office/powerpoint/2010/main" val="1883870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0F3CFB-D23A-42B8-94EF-8C3A838C851C}" type="datetimeFigureOut">
              <a:rPr lang="en-GB" smtClean="0"/>
              <a:t>18/09/2024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BCADB2D-C975-46DD-8DBD-5C9CC0FA3933}" type="slidenum">
              <a:rPr lang="en-GB" smtClean="0"/>
              <a:t>‹#›</a:t>
            </a:fld>
            <a:endParaRPr lang="en-GB"/>
          </a:p>
        </p:txBody>
      </p:sp>
    </p:spTree>
    <p:extLst>
      <p:ext uri="{BB962C8B-B14F-4D97-AF65-F5344CB8AC3E}">
        <p14:creationId xmlns:p14="http://schemas.microsoft.com/office/powerpoint/2010/main" val="3266254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0F3CFB-D23A-42B8-94EF-8C3A838C851C}" type="datetimeFigureOut">
              <a:rPr lang="en-GB" smtClean="0"/>
              <a:t>18/09/2024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BCADB2D-C975-46DD-8DBD-5C9CC0FA3933}" type="slidenum">
              <a:rPr lang="en-GB" smtClean="0"/>
              <a:t>‹#›</a:t>
            </a:fld>
            <a:endParaRPr lang="en-GB"/>
          </a:p>
        </p:txBody>
      </p:sp>
    </p:spTree>
    <p:extLst>
      <p:ext uri="{BB962C8B-B14F-4D97-AF65-F5344CB8AC3E}">
        <p14:creationId xmlns:p14="http://schemas.microsoft.com/office/powerpoint/2010/main" val="2922303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0F3CFB-D23A-42B8-94EF-8C3A838C851C}" type="datetimeFigureOut">
              <a:rPr lang="en-GB" smtClean="0"/>
              <a:t>18/09/2024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BCADB2D-C975-46DD-8DBD-5C9CC0FA3933}" type="slidenum">
              <a:rPr lang="en-GB" smtClean="0"/>
              <a:t>‹#›</a:t>
            </a:fld>
            <a:endParaRPr lang="en-GB"/>
          </a:p>
        </p:txBody>
      </p:sp>
    </p:spTree>
    <p:extLst>
      <p:ext uri="{BB962C8B-B14F-4D97-AF65-F5344CB8AC3E}">
        <p14:creationId xmlns:p14="http://schemas.microsoft.com/office/powerpoint/2010/main" val="382201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0F3CFB-D23A-42B8-94EF-8C3A838C851C}" type="datetimeFigureOut">
              <a:rPr lang="en-GB" smtClean="0"/>
              <a:t>18/09/2024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CADB2D-C975-46DD-8DBD-5C9CC0FA3933}" type="slidenum">
              <a:rPr lang="en-GB" smtClean="0"/>
              <a:t>‹#›</a:t>
            </a:fld>
            <a:endParaRPr lang="en-GB"/>
          </a:p>
        </p:txBody>
      </p:sp>
    </p:spTree>
    <p:extLst>
      <p:ext uri="{BB962C8B-B14F-4D97-AF65-F5344CB8AC3E}">
        <p14:creationId xmlns:p14="http://schemas.microsoft.com/office/powerpoint/2010/main" val="13337256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033432"/>
          </a:xfrm>
        </p:spPr>
        <p:txBody>
          <a:bodyPr/>
          <a:lstStyle/>
          <a:p>
            <a:r>
              <a:rPr lang="en-GB" b="1" dirty="0" smtClean="0"/>
              <a:t>PRINCIPLES OF WO MANAGEMENT</a:t>
            </a:r>
            <a:endParaRPr lang="en-GB" b="1" dirty="0"/>
          </a:p>
        </p:txBody>
      </p:sp>
      <p:sp>
        <p:nvSpPr>
          <p:cNvPr id="3" name="Subtitle 2"/>
          <p:cNvSpPr>
            <a:spLocks noGrp="1"/>
          </p:cNvSpPr>
          <p:nvPr>
            <p:ph type="subTitle" idx="1"/>
          </p:nvPr>
        </p:nvSpPr>
        <p:spPr>
          <a:xfrm>
            <a:off x="1524000" y="3378820"/>
            <a:ext cx="9144000" cy="2074126"/>
          </a:xfrm>
        </p:spPr>
        <p:txBody>
          <a:bodyPr>
            <a:normAutofit lnSpcReduction="10000"/>
          </a:bodyPr>
          <a:lstStyle/>
          <a:p>
            <a:pPr lvl="0">
              <a:lnSpc>
                <a:spcPct val="120000"/>
              </a:lnSpc>
              <a:buClr>
                <a:prstClr val="black"/>
              </a:buClr>
            </a:pPr>
            <a:r>
              <a:rPr lang="en-US" sz="3200" b="1" cap="all" dirty="0">
                <a:solidFill>
                  <a:prstClr val="white">
                    <a:lumMod val="50000"/>
                  </a:prstClr>
                </a:solidFill>
                <a:latin typeface="Tw Cen MT" panose="020B0602020104020603"/>
              </a:rPr>
              <a:t>By: SABINA JACOBS</a:t>
            </a:r>
          </a:p>
          <a:p>
            <a:pPr lvl="0">
              <a:lnSpc>
                <a:spcPct val="120000"/>
              </a:lnSpc>
              <a:buClr>
                <a:prstClr val="black"/>
              </a:buClr>
            </a:pPr>
            <a:r>
              <a:rPr lang="en-US" sz="3200" b="1" cap="all" dirty="0" smtClean="0">
                <a:solidFill>
                  <a:prstClr val="white">
                    <a:lumMod val="50000"/>
                  </a:prstClr>
                </a:solidFill>
                <a:latin typeface="Tw Cen MT" panose="020B0602020104020603"/>
              </a:rPr>
              <a:t>REGISTRAR</a:t>
            </a:r>
          </a:p>
          <a:p>
            <a:pPr lvl="0">
              <a:lnSpc>
                <a:spcPct val="120000"/>
              </a:lnSpc>
              <a:buClr>
                <a:prstClr val="black"/>
              </a:buClr>
            </a:pPr>
            <a:r>
              <a:rPr lang="en-US" sz="3200" b="1" cap="all" dirty="0">
                <a:solidFill>
                  <a:prstClr val="white">
                    <a:lumMod val="50000"/>
                  </a:prstClr>
                </a:solidFill>
                <a:latin typeface="Tw Cen MT" panose="020B0602020104020603"/>
              </a:rPr>
              <a:t>NATIONAL WELFARE BOARD </a:t>
            </a:r>
          </a:p>
          <a:p>
            <a:pPr lvl="0">
              <a:lnSpc>
                <a:spcPct val="120000"/>
              </a:lnSpc>
              <a:buClr>
                <a:prstClr val="black"/>
              </a:buClr>
            </a:pPr>
            <a:endParaRPr lang="en-US" sz="3200" b="1" cap="all" dirty="0">
              <a:solidFill>
                <a:prstClr val="white">
                  <a:lumMod val="50000"/>
                </a:prstClr>
              </a:solidFill>
              <a:latin typeface="Tw Cen MT" panose="020B0602020104020603"/>
            </a:endParaRPr>
          </a:p>
          <a:p>
            <a:endParaRPr lang="en-GB" b="1" dirty="0"/>
          </a:p>
        </p:txBody>
      </p:sp>
    </p:spTree>
    <p:extLst>
      <p:ext uri="{BB962C8B-B14F-4D97-AF65-F5344CB8AC3E}">
        <p14:creationId xmlns:p14="http://schemas.microsoft.com/office/powerpoint/2010/main" val="32951586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64911"/>
          </a:xfrm>
        </p:spPr>
        <p:txBody>
          <a:bodyPr/>
          <a:lstStyle/>
          <a:p>
            <a:r>
              <a:rPr lang="en-GB" dirty="0" smtClean="0"/>
              <a:t>                 </a:t>
            </a:r>
            <a:r>
              <a:rPr lang="en-GB" b="1" dirty="0" smtClean="0"/>
              <a:t>INTRODUCTION</a:t>
            </a:r>
            <a:endParaRPr lang="en-GB" b="1" dirty="0"/>
          </a:p>
        </p:txBody>
      </p:sp>
      <p:sp>
        <p:nvSpPr>
          <p:cNvPr id="3" name="Content Placeholder 2"/>
          <p:cNvSpPr>
            <a:spLocks noGrp="1"/>
          </p:cNvSpPr>
          <p:nvPr>
            <p:ph idx="1"/>
          </p:nvPr>
        </p:nvSpPr>
        <p:spPr>
          <a:xfrm>
            <a:off x="838200" y="1620982"/>
            <a:ext cx="10515600" cy="4555981"/>
          </a:xfrm>
        </p:spPr>
        <p:txBody>
          <a:bodyPr/>
          <a:lstStyle/>
          <a:p>
            <a:r>
              <a:rPr lang="en-US" b="1" dirty="0" smtClean="0"/>
              <a:t>All organizations, institutions or individuals who collect funds for welfare purposes, should be registered as a welfare organization </a:t>
            </a:r>
            <a:r>
              <a:rPr lang="en-US" b="1" dirty="0" smtClean="0"/>
              <a:t>in terms of Section 16 of the National </a:t>
            </a:r>
            <a:r>
              <a:rPr lang="en-US" b="1" dirty="0"/>
              <a:t>W</a:t>
            </a:r>
            <a:r>
              <a:rPr lang="en-US" b="1" dirty="0" smtClean="0"/>
              <a:t>elfare Act, 1965 (Act 79 of 1965)as amended</a:t>
            </a:r>
            <a:r>
              <a:rPr lang="en-US" b="1" dirty="0" smtClean="0"/>
              <a:t>;</a:t>
            </a:r>
          </a:p>
          <a:p>
            <a:r>
              <a:rPr lang="en-US" b="1" dirty="0" smtClean="0"/>
              <a:t>Welfare organizations are registered to provide services that complement social welfare services and to prevent the general public from exploitation;</a:t>
            </a:r>
            <a:endParaRPr lang="en-GB" b="1" dirty="0" smtClean="0"/>
          </a:p>
          <a:p>
            <a:endParaRPr lang="en-US" dirty="0" smtClean="0"/>
          </a:p>
          <a:p>
            <a:endParaRPr lang="en-GB" dirty="0"/>
          </a:p>
        </p:txBody>
      </p:sp>
    </p:spTree>
    <p:extLst>
      <p:ext uri="{BB962C8B-B14F-4D97-AF65-F5344CB8AC3E}">
        <p14:creationId xmlns:p14="http://schemas.microsoft.com/office/powerpoint/2010/main" val="36252455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88373"/>
            <a:ext cx="9144000" cy="904009"/>
          </a:xfrm>
        </p:spPr>
        <p:txBody>
          <a:bodyPr>
            <a:normAutofit/>
          </a:bodyPr>
          <a:lstStyle/>
          <a:p>
            <a:pPr algn="just"/>
            <a:r>
              <a:rPr lang="en-GB" sz="4400" b="1" dirty="0" smtClean="0"/>
              <a:t>REGISTRATION CONDITIONS</a:t>
            </a:r>
            <a:endParaRPr lang="en-GB" sz="4400" b="1" dirty="0"/>
          </a:p>
        </p:txBody>
      </p:sp>
      <p:sp>
        <p:nvSpPr>
          <p:cNvPr id="3" name="Subtitle 2"/>
          <p:cNvSpPr>
            <a:spLocks noGrp="1"/>
          </p:cNvSpPr>
          <p:nvPr>
            <p:ph type="subTitle" idx="1"/>
          </p:nvPr>
        </p:nvSpPr>
        <p:spPr>
          <a:xfrm>
            <a:off x="665018" y="1475509"/>
            <a:ext cx="10002982" cy="4987636"/>
          </a:xfrm>
        </p:spPr>
        <p:txBody>
          <a:bodyPr>
            <a:normAutofit/>
          </a:bodyPr>
          <a:lstStyle/>
          <a:p>
            <a:pPr lvl="0"/>
            <a:r>
              <a:rPr lang="en-US" b="1" dirty="0"/>
              <a:t>Registration of an organization as a welfare organization is subject to the following conditions</a:t>
            </a:r>
            <a:r>
              <a:rPr lang="en-US" dirty="0"/>
              <a:t>:</a:t>
            </a:r>
            <a:endParaRPr lang="en-GB" dirty="0"/>
          </a:p>
          <a:p>
            <a:pPr marL="342900" indent="-342900" algn="just">
              <a:buFont typeface="Wingdings" panose="05000000000000000000" pitchFamily="2" charset="2"/>
              <a:buChar char="v"/>
            </a:pPr>
            <a:r>
              <a:rPr lang="en-US" dirty="0"/>
              <a:t> </a:t>
            </a:r>
            <a:r>
              <a:rPr lang="en-US" dirty="0" smtClean="0"/>
              <a:t>The </a:t>
            </a:r>
            <a:r>
              <a:rPr lang="en-US" dirty="0"/>
              <a:t>organization has to limit its activities to the area of operation as </a:t>
            </a:r>
            <a:r>
              <a:rPr lang="en-US" dirty="0" smtClean="0"/>
              <a:t>stated in </a:t>
            </a:r>
            <a:r>
              <a:rPr lang="en-US" dirty="0"/>
              <a:t>its </a:t>
            </a:r>
            <a:r>
              <a:rPr lang="en-US" dirty="0" smtClean="0"/>
              <a:t>constitution;</a:t>
            </a:r>
            <a:endParaRPr lang="en-GB" dirty="0" smtClean="0"/>
          </a:p>
          <a:p>
            <a:pPr marL="342900" indent="-342900" algn="just">
              <a:buFont typeface="Wingdings" panose="05000000000000000000" pitchFamily="2" charset="2"/>
              <a:buChar char="v"/>
            </a:pPr>
            <a:r>
              <a:rPr lang="en-US" dirty="0" smtClean="0"/>
              <a:t>The </a:t>
            </a:r>
            <a:r>
              <a:rPr lang="en-US" dirty="0"/>
              <a:t>name and/or the objectives of the organization may not be changed without written permission from the National Welfare </a:t>
            </a:r>
            <a:r>
              <a:rPr lang="en-US" dirty="0" smtClean="0"/>
              <a:t>Board;</a:t>
            </a:r>
            <a:endParaRPr lang="en-GB" dirty="0" smtClean="0"/>
          </a:p>
          <a:p>
            <a:pPr marL="342900" indent="-342900" algn="just">
              <a:buFont typeface="Wingdings" panose="05000000000000000000" pitchFamily="2" charset="2"/>
              <a:buChar char="v"/>
            </a:pPr>
            <a:r>
              <a:rPr lang="en-US" dirty="0" smtClean="0"/>
              <a:t>The </a:t>
            </a:r>
            <a:r>
              <a:rPr lang="en-US" dirty="0"/>
              <a:t>organization has to provide the </a:t>
            </a:r>
            <a:r>
              <a:rPr lang="en-US" b="1" dirty="0"/>
              <a:t>annual report </a:t>
            </a:r>
            <a:r>
              <a:rPr lang="en-US" dirty="0"/>
              <a:t>(activities throughout the year) of the </a:t>
            </a:r>
            <a:r>
              <a:rPr lang="en-US" dirty="0" smtClean="0"/>
              <a:t>chairperson; </a:t>
            </a:r>
          </a:p>
          <a:p>
            <a:pPr marL="342900" indent="-342900" algn="just">
              <a:buFont typeface="Wingdings" panose="05000000000000000000" pitchFamily="2" charset="2"/>
              <a:buChar char="v"/>
            </a:pPr>
            <a:r>
              <a:rPr lang="en-US" dirty="0" smtClean="0"/>
              <a:t>the </a:t>
            </a:r>
            <a:r>
              <a:rPr lang="en-US" b="1" dirty="0"/>
              <a:t>audited financial </a:t>
            </a:r>
            <a:r>
              <a:rPr lang="en-US" dirty="0"/>
              <a:t>report and </a:t>
            </a:r>
            <a:endParaRPr lang="en-US" dirty="0" smtClean="0"/>
          </a:p>
          <a:p>
            <a:pPr marL="342900" indent="-342900" algn="just">
              <a:buFont typeface="Wingdings" panose="05000000000000000000" pitchFamily="2" charset="2"/>
              <a:buChar char="v"/>
            </a:pPr>
            <a:r>
              <a:rPr lang="en-US" dirty="0" smtClean="0"/>
              <a:t>the </a:t>
            </a:r>
            <a:r>
              <a:rPr lang="en-US" b="1" dirty="0"/>
              <a:t>minutes of the annual general meeting </a:t>
            </a:r>
            <a:r>
              <a:rPr lang="en-US" dirty="0"/>
              <a:t>to the Registrar of the National Welfare Board after the end of the financial year of the organization.</a:t>
            </a:r>
            <a:endParaRPr lang="en-GB" dirty="0"/>
          </a:p>
          <a:p>
            <a:pPr marL="342900" lvl="0" indent="-342900" algn="just">
              <a:buFont typeface="Wingdings" panose="05000000000000000000" pitchFamily="2" charset="2"/>
              <a:buChar char="v"/>
            </a:pPr>
            <a:endParaRPr lang="en-GB" dirty="0" smtClean="0"/>
          </a:p>
          <a:p>
            <a:pPr marL="342900" lvl="0" indent="-342900" algn="just">
              <a:buFont typeface="Wingdings" panose="05000000000000000000" pitchFamily="2" charset="2"/>
              <a:buChar char="v"/>
            </a:pPr>
            <a:endParaRPr lang="en-US" dirty="0" smtClean="0"/>
          </a:p>
          <a:p>
            <a:pPr lvl="0"/>
            <a:endParaRPr lang="en-GB" dirty="0"/>
          </a:p>
        </p:txBody>
      </p:sp>
    </p:spTree>
    <p:extLst>
      <p:ext uri="{BB962C8B-B14F-4D97-AF65-F5344CB8AC3E}">
        <p14:creationId xmlns:p14="http://schemas.microsoft.com/office/powerpoint/2010/main" val="3721861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99993"/>
          </a:xfrm>
        </p:spPr>
        <p:txBody>
          <a:bodyPr/>
          <a:lstStyle/>
          <a:p>
            <a:r>
              <a:rPr lang="en-GB" b="1" dirty="0" smtClean="0"/>
              <a:t>MANAGING THE AFFAIRS OF THE WO</a:t>
            </a:r>
            <a:endParaRPr lang="en-GB" b="1" dirty="0"/>
          </a:p>
        </p:txBody>
      </p:sp>
      <p:sp>
        <p:nvSpPr>
          <p:cNvPr id="3" name="Content Placeholder 2"/>
          <p:cNvSpPr>
            <a:spLocks noGrp="1"/>
          </p:cNvSpPr>
          <p:nvPr>
            <p:ph idx="1"/>
          </p:nvPr>
        </p:nvSpPr>
        <p:spPr>
          <a:xfrm>
            <a:off x="838200" y="1683327"/>
            <a:ext cx="10515600" cy="4634346"/>
          </a:xfrm>
        </p:spPr>
        <p:txBody>
          <a:bodyPr/>
          <a:lstStyle/>
          <a:p>
            <a:r>
              <a:rPr lang="en-US" sz="2000" dirty="0"/>
              <a:t>The management body of a welfare organization is responsible for the general management and running of the organization.  Important information regarding the management </a:t>
            </a:r>
            <a:r>
              <a:rPr lang="en-US" sz="2000" dirty="0" smtClean="0"/>
              <a:t>body:</a:t>
            </a:r>
            <a:endParaRPr lang="en-GB" sz="2000" dirty="0" smtClean="0"/>
          </a:p>
          <a:p>
            <a:r>
              <a:rPr lang="en-GB" sz="2000" b="1" dirty="0" smtClean="0"/>
              <a:t>FINANCIAL FUNCTION:</a:t>
            </a:r>
          </a:p>
          <a:p>
            <a:pPr marL="0" indent="0">
              <a:lnSpc>
                <a:spcPct val="100000"/>
              </a:lnSpc>
              <a:spcBef>
                <a:spcPts val="0"/>
              </a:spcBef>
              <a:buNone/>
            </a:pPr>
            <a:r>
              <a:rPr lang="en-GB" sz="2000" b="1" dirty="0"/>
              <a:t> </a:t>
            </a:r>
            <a:r>
              <a:rPr lang="en-GB" sz="2000" b="1" dirty="0" smtClean="0"/>
              <a:t>  </a:t>
            </a:r>
            <a:r>
              <a:rPr lang="en-US" sz="2000" dirty="0" smtClean="0"/>
              <a:t>Members </a:t>
            </a:r>
            <a:r>
              <a:rPr lang="en-US" sz="2000" dirty="0"/>
              <a:t>must be competent and efficient people, e.g. the </a:t>
            </a:r>
            <a:r>
              <a:rPr lang="en-US" sz="2000" dirty="0" smtClean="0"/>
              <a:t>treasurer</a:t>
            </a:r>
            <a:r>
              <a:rPr lang="en-GB" sz="2000" dirty="0" smtClean="0"/>
              <a:t> </a:t>
            </a:r>
            <a:r>
              <a:rPr lang="en-US" sz="2000" dirty="0" smtClean="0"/>
              <a:t>should </a:t>
            </a:r>
            <a:r>
              <a:rPr lang="en-US" sz="2000" dirty="0"/>
              <a:t>have </a:t>
            </a:r>
            <a:r>
              <a:rPr lang="en-US" sz="2000" dirty="0" smtClean="0"/>
              <a:t>accounting</a:t>
            </a:r>
          </a:p>
          <a:p>
            <a:pPr marL="0" indent="0">
              <a:lnSpc>
                <a:spcPct val="100000"/>
              </a:lnSpc>
              <a:spcBef>
                <a:spcPts val="0"/>
              </a:spcBef>
              <a:buNone/>
            </a:pPr>
            <a:r>
              <a:rPr lang="en-US" sz="2000" dirty="0"/>
              <a:t> </a:t>
            </a:r>
            <a:r>
              <a:rPr lang="en-US" sz="2000" dirty="0" smtClean="0"/>
              <a:t>  </a:t>
            </a:r>
            <a:r>
              <a:rPr lang="en-US" sz="2000" dirty="0"/>
              <a:t>background to keep proper books of </a:t>
            </a:r>
            <a:r>
              <a:rPr lang="en-US" sz="2000" dirty="0" smtClean="0"/>
              <a:t>account throughout </a:t>
            </a:r>
            <a:r>
              <a:rPr lang="en-US" sz="2000" dirty="0"/>
              <a:t>the </a:t>
            </a:r>
            <a:r>
              <a:rPr lang="en-US" sz="2000" dirty="0" smtClean="0"/>
              <a:t>year;</a:t>
            </a:r>
          </a:p>
          <a:p>
            <a:r>
              <a:rPr lang="en-US" sz="2000" b="1" dirty="0"/>
              <a:t> </a:t>
            </a:r>
            <a:r>
              <a:rPr lang="en-US" sz="2000" b="1" dirty="0" smtClean="0"/>
              <a:t> </a:t>
            </a:r>
            <a:r>
              <a:rPr lang="en-US" sz="2000" dirty="0" smtClean="0"/>
              <a:t>The purchase, utilization and control of the money with which its activities are financed (bookkeeping, financial reporting, ensuring audits and other administrative tasks relating to the spending of money), </a:t>
            </a:r>
            <a:r>
              <a:rPr lang="en-US" sz="2000" dirty="0"/>
              <a:t>The auditor only audit the books of account at </a:t>
            </a:r>
            <a:r>
              <a:rPr lang="en-US" sz="2000" dirty="0" smtClean="0"/>
              <a:t>the </a:t>
            </a:r>
            <a:r>
              <a:rPr lang="en-US" sz="2000" dirty="0"/>
              <a:t>end of the organization’s financial year. </a:t>
            </a:r>
            <a:endParaRPr lang="en-US" sz="2000" dirty="0" smtClean="0"/>
          </a:p>
          <a:p>
            <a:pPr marL="0" indent="0">
              <a:lnSpc>
                <a:spcPct val="100000"/>
              </a:lnSpc>
              <a:spcBef>
                <a:spcPts val="0"/>
              </a:spcBef>
              <a:buNone/>
            </a:pPr>
            <a:endParaRPr lang="en-US" sz="2000" dirty="0"/>
          </a:p>
          <a:p>
            <a:pPr>
              <a:lnSpc>
                <a:spcPct val="100000"/>
              </a:lnSpc>
              <a:spcBef>
                <a:spcPts val="0"/>
              </a:spcBef>
            </a:pPr>
            <a:r>
              <a:rPr lang="en-US" sz="2000" b="1" dirty="0" smtClean="0"/>
              <a:t>PROJECT IMPLEMENTATION FUNCTION</a:t>
            </a:r>
            <a:endParaRPr lang="en-GB" sz="2000" b="1" dirty="0" smtClean="0"/>
          </a:p>
          <a:p>
            <a:pPr marL="0" indent="0">
              <a:lnSpc>
                <a:spcPct val="100000"/>
              </a:lnSpc>
              <a:spcBef>
                <a:spcPts val="0"/>
              </a:spcBef>
              <a:buNone/>
            </a:pPr>
            <a:r>
              <a:rPr lang="en-GB" sz="2000" b="1" dirty="0"/>
              <a:t> </a:t>
            </a:r>
            <a:r>
              <a:rPr lang="en-GB" sz="2000" b="1" dirty="0" smtClean="0"/>
              <a:t>   </a:t>
            </a:r>
            <a:r>
              <a:rPr lang="en-GB" sz="2000" dirty="0"/>
              <a:t>W</a:t>
            </a:r>
            <a:r>
              <a:rPr lang="en-GB" sz="2000" dirty="0" smtClean="0"/>
              <a:t>hich may includes all aspects of the implementation of projects and programmes</a:t>
            </a:r>
            <a:r>
              <a:rPr lang="en-GB" sz="2000" b="1" dirty="0" smtClean="0"/>
              <a:t>;</a:t>
            </a:r>
          </a:p>
          <a:p>
            <a:pPr marL="0" indent="0">
              <a:lnSpc>
                <a:spcPct val="100000"/>
              </a:lnSpc>
              <a:spcBef>
                <a:spcPts val="0"/>
              </a:spcBef>
              <a:buNone/>
            </a:pPr>
            <a:r>
              <a:rPr lang="en-GB" sz="2000" b="1" dirty="0"/>
              <a:t> </a:t>
            </a:r>
            <a:r>
              <a:rPr lang="en-GB" sz="2000" b="1" dirty="0" smtClean="0"/>
              <a:t>   </a:t>
            </a:r>
            <a:r>
              <a:rPr lang="en-GB" sz="2000" dirty="0"/>
              <a:t>P</a:t>
            </a:r>
            <a:r>
              <a:rPr lang="en-GB" sz="2000" dirty="0" smtClean="0"/>
              <a:t>rogrammes should be in line of the objects of the registration</a:t>
            </a:r>
            <a:r>
              <a:rPr lang="en-GB" sz="2000" b="1" dirty="0" smtClean="0"/>
              <a:t>.</a:t>
            </a:r>
          </a:p>
        </p:txBody>
      </p:sp>
    </p:spTree>
    <p:extLst>
      <p:ext uri="{BB962C8B-B14F-4D97-AF65-F5344CB8AC3E}">
        <p14:creationId xmlns:p14="http://schemas.microsoft.com/office/powerpoint/2010/main" val="41655212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MANAGING THE AFFAIRS OF THE WO, CONTINUE…</a:t>
            </a:r>
            <a:endParaRPr lang="en-GB" dirty="0"/>
          </a:p>
        </p:txBody>
      </p:sp>
      <p:sp>
        <p:nvSpPr>
          <p:cNvPr id="3" name="Content Placeholder 2"/>
          <p:cNvSpPr>
            <a:spLocks noGrp="1"/>
          </p:cNvSpPr>
          <p:nvPr>
            <p:ph idx="1"/>
          </p:nvPr>
        </p:nvSpPr>
        <p:spPr/>
        <p:txBody>
          <a:bodyPr>
            <a:normAutofit/>
          </a:bodyPr>
          <a:lstStyle/>
          <a:p>
            <a:r>
              <a:rPr lang="en-GB" sz="2000" b="1" dirty="0" smtClean="0"/>
              <a:t>MARKETING FUNCTION</a:t>
            </a:r>
          </a:p>
          <a:p>
            <a:pPr marL="0" indent="0">
              <a:buNone/>
            </a:pPr>
            <a:r>
              <a:rPr lang="en-GB" sz="2000" dirty="0" smtClean="0"/>
              <a:t>Include fundraising, public relations and the marketing of the WO services according to its constitution.</a:t>
            </a:r>
          </a:p>
          <a:p>
            <a:pPr marL="0" indent="0">
              <a:buNone/>
            </a:pPr>
            <a:r>
              <a:rPr lang="en-US" sz="2000" dirty="0" smtClean="0"/>
              <a:t>The management committee </a:t>
            </a:r>
            <a:r>
              <a:rPr lang="en-US" sz="2000" dirty="0"/>
              <a:t>members should be persons with e.g. fundraising- and liaising skills to contact possible donors and to organize fundraising events and projects</a:t>
            </a:r>
            <a:r>
              <a:rPr lang="en-US" sz="2000" dirty="0" smtClean="0"/>
              <a:t>.</a:t>
            </a:r>
          </a:p>
          <a:p>
            <a:r>
              <a:rPr lang="en-US" sz="2000" b="1" dirty="0" smtClean="0"/>
              <a:t>MINUTE TAKING AND REPORT WRITING FUNCTION</a:t>
            </a:r>
          </a:p>
          <a:p>
            <a:r>
              <a:rPr lang="en-US" sz="2000" dirty="0"/>
              <a:t>The secretary should </a:t>
            </a:r>
            <a:r>
              <a:rPr lang="en-US" sz="2000" dirty="0" smtClean="0"/>
              <a:t>have</a:t>
            </a:r>
            <a:r>
              <a:rPr lang="en-GB" sz="2000" dirty="0" smtClean="0"/>
              <a:t> </a:t>
            </a:r>
            <a:r>
              <a:rPr lang="en-US" sz="2000" dirty="0" smtClean="0"/>
              <a:t>administrative </a:t>
            </a:r>
            <a:r>
              <a:rPr lang="en-US" sz="2000" dirty="0"/>
              <a:t>skills, e.g. minute writing, agenda and notices </a:t>
            </a:r>
            <a:r>
              <a:rPr lang="en-US" sz="2000" dirty="0" smtClean="0"/>
              <a:t>compiled and </a:t>
            </a:r>
            <a:r>
              <a:rPr lang="en-US" sz="2000" dirty="0"/>
              <a:t>distributed.  The chairperson and the vice-chairperson should have </a:t>
            </a:r>
            <a:r>
              <a:rPr lang="en-US" sz="2000" dirty="0" smtClean="0"/>
              <a:t>knowledge </a:t>
            </a:r>
            <a:r>
              <a:rPr lang="en-US" sz="2000" dirty="0"/>
              <a:t>on meeting  </a:t>
            </a:r>
            <a:r>
              <a:rPr lang="en-US" sz="2000" dirty="0" smtClean="0"/>
              <a:t>   procedures </a:t>
            </a:r>
            <a:r>
              <a:rPr lang="en-US" sz="2000" dirty="0"/>
              <a:t>and how to run a business, as a </a:t>
            </a:r>
            <a:r>
              <a:rPr lang="en-US" sz="2000" dirty="0" smtClean="0"/>
              <a:t>welfare </a:t>
            </a:r>
            <a:r>
              <a:rPr lang="en-US" sz="2000" dirty="0"/>
              <a:t>organization is a business</a:t>
            </a:r>
            <a:r>
              <a:rPr lang="en-US" sz="2000" dirty="0" smtClean="0"/>
              <a:t>.</a:t>
            </a:r>
          </a:p>
          <a:p>
            <a:r>
              <a:rPr lang="en-US" sz="2000" dirty="0" smtClean="0"/>
              <a:t>Compiling of activities report with the necessary photo’s and data.</a:t>
            </a:r>
            <a:endParaRPr lang="en-GB" sz="2000" dirty="0"/>
          </a:p>
          <a:p>
            <a:pPr marL="0" indent="0">
              <a:buNone/>
            </a:pPr>
            <a:endParaRPr lang="en-GB" sz="2000" b="1" dirty="0" smtClean="0"/>
          </a:p>
          <a:p>
            <a:pPr marL="0" indent="0">
              <a:buNone/>
            </a:pPr>
            <a:endParaRPr lang="en-GB" sz="2000" dirty="0"/>
          </a:p>
        </p:txBody>
      </p:sp>
    </p:spTree>
    <p:extLst>
      <p:ext uri="{BB962C8B-B14F-4D97-AF65-F5344CB8AC3E}">
        <p14:creationId xmlns:p14="http://schemas.microsoft.com/office/powerpoint/2010/main" val="24757394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224684"/>
          </a:xfrm>
        </p:spPr>
        <p:txBody>
          <a:bodyPr>
            <a:normAutofit fontScale="90000"/>
          </a:bodyPr>
          <a:lstStyle/>
          <a:p>
            <a:r>
              <a:rPr lang="en-GB" b="1" dirty="0" smtClean="0"/>
              <a:t>MANAGING THE AFFAIRS OF THE WO, CONTINUE…</a:t>
            </a:r>
            <a:endParaRPr lang="en-GB" dirty="0"/>
          </a:p>
        </p:txBody>
      </p:sp>
      <p:sp>
        <p:nvSpPr>
          <p:cNvPr id="3" name="Content Placeholder 2"/>
          <p:cNvSpPr>
            <a:spLocks noGrp="1"/>
          </p:cNvSpPr>
          <p:nvPr>
            <p:ph idx="1"/>
          </p:nvPr>
        </p:nvSpPr>
        <p:spPr>
          <a:xfrm>
            <a:off x="838200" y="1672936"/>
            <a:ext cx="10515600" cy="4748645"/>
          </a:xfrm>
        </p:spPr>
        <p:txBody>
          <a:bodyPr/>
          <a:lstStyle/>
          <a:p>
            <a:r>
              <a:rPr lang="en-GB" b="1" dirty="0" smtClean="0"/>
              <a:t>REPORT WRITING</a:t>
            </a:r>
          </a:p>
          <a:p>
            <a:pPr>
              <a:buFont typeface="Wingdings" panose="05000000000000000000" pitchFamily="2" charset="2"/>
              <a:buChar char="ü"/>
            </a:pPr>
            <a:r>
              <a:rPr lang="en-GB" sz="2000" dirty="0" smtClean="0"/>
              <a:t>Always remember for whom the report is intended (e.g. donor agencies, project staff, stakeholders, registration office or the general public);</a:t>
            </a:r>
          </a:p>
          <a:p>
            <a:pPr>
              <a:buFont typeface="Wingdings" panose="05000000000000000000" pitchFamily="2" charset="2"/>
              <a:buChar char="ü"/>
            </a:pPr>
            <a:r>
              <a:rPr lang="en-GB" sz="2000" dirty="0" smtClean="0"/>
              <a:t>Your presentation should be </a:t>
            </a:r>
            <a:r>
              <a:rPr lang="en-GB" sz="2000" b="1" u="sng" dirty="0" smtClean="0"/>
              <a:t>interesting </a:t>
            </a:r>
            <a:r>
              <a:rPr lang="en-GB" sz="2000" b="1" dirty="0" smtClean="0"/>
              <a:t>and </a:t>
            </a:r>
            <a:r>
              <a:rPr lang="en-GB" sz="2000" b="1" u="sng" dirty="0" smtClean="0"/>
              <a:t>fine-tuned</a:t>
            </a:r>
            <a:r>
              <a:rPr lang="en-GB" sz="2000" b="1" dirty="0" smtClean="0"/>
              <a:t> </a:t>
            </a:r>
            <a:r>
              <a:rPr lang="en-GB" sz="2000" dirty="0" smtClean="0"/>
              <a:t>to suit the needs of the target group</a:t>
            </a:r>
            <a:r>
              <a:rPr lang="en-GB" sz="2000" b="1" dirty="0" smtClean="0"/>
              <a:t>.</a:t>
            </a:r>
          </a:p>
          <a:p>
            <a:pPr>
              <a:buFont typeface="Wingdings" panose="05000000000000000000" pitchFamily="2" charset="2"/>
              <a:buChar char="ü"/>
            </a:pPr>
            <a:r>
              <a:rPr lang="en-GB" sz="2000" dirty="0" smtClean="0"/>
              <a:t>Written</a:t>
            </a:r>
            <a:r>
              <a:rPr lang="en-GB" sz="2000" u="sng" dirty="0" smtClean="0"/>
              <a:t> </a:t>
            </a:r>
            <a:r>
              <a:rPr lang="en-GB" sz="2000" dirty="0" smtClean="0"/>
              <a:t>in direct, uncomplicated language that can also be understood by non-professionals.</a:t>
            </a:r>
          </a:p>
          <a:p>
            <a:pPr marL="0" indent="0">
              <a:buNone/>
            </a:pPr>
            <a:r>
              <a:rPr lang="en-GB" sz="2000" b="1" u="sng" dirty="0" smtClean="0"/>
              <a:t>SOME ADVICE ON MAKING REPORT INTERESTING TO READ:</a:t>
            </a:r>
          </a:p>
          <a:p>
            <a:pPr>
              <a:buFont typeface="Wingdings" panose="05000000000000000000" pitchFamily="2" charset="2"/>
              <a:buChar char="ü"/>
            </a:pPr>
            <a:r>
              <a:rPr lang="en-GB" sz="2000" dirty="0" smtClean="0"/>
              <a:t>The first sentence of every paragraph should make the main point; the remainder of the paragraph should supplement, substantiate (prove) or discuss the point;</a:t>
            </a:r>
          </a:p>
          <a:p>
            <a:pPr>
              <a:buFont typeface="Wingdings" panose="05000000000000000000" pitchFamily="2" charset="2"/>
              <a:buChar char="ü"/>
            </a:pPr>
            <a:r>
              <a:rPr lang="en-GB" sz="2000" dirty="0" smtClean="0"/>
              <a:t>The shorter the text and the simpler the structure, the larger the number of people who will read it;</a:t>
            </a:r>
          </a:p>
          <a:p>
            <a:pPr>
              <a:buFont typeface="Wingdings" panose="05000000000000000000" pitchFamily="2" charset="2"/>
              <a:buChar char="ü"/>
            </a:pPr>
            <a:r>
              <a:rPr lang="en-GB" sz="2000" dirty="0" smtClean="0"/>
              <a:t>Make the report interesting to read. Display your data in graphs, tables and illustrations. Digital pictures, direct quotes, short examples and comments help the reader to become familiar with the project and the conditions of its beneficiaries.</a:t>
            </a:r>
            <a:endParaRPr lang="en-GB" sz="2000" dirty="0"/>
          </a:p>
        </p:txBody>
      </p:sp>
    </p:spTree>
    <p:extLst>
      <p:ext uri="{BB962C8B-B14F-4D97-AF65-F5344CB8AC3E}">
        <p14:creationId xmlns:p14="http://schemas.microsoft.com/office/powerpoint/2010/main" val="20647500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t>
            </a:r>
            <a:r>
              <a:rPr lang="en-GB" b="1" dirty="0" smtClean="0"/>
              <a:t>WAY FORWARD</a:t>
            </a:r>
            <a:endParaRPr lang="en-GB" b="1" dirty="0"/>
          </a:p>
        </p:txBody>
      </p:sp>
      <p:sp>
        <p:nvSpPr>
          <p:cNvPr id="3" name="Content Placeholder 2"/>
          <p:cNvSpPr>
            <a:spLocks noGrp="1"/>
          </p:cNvSpPr>
          <p:nvPr>
            <p:ph idx="1"/>
          </p:nvPr>
        </p:nvSpPr>
        <p:spPr>
          <a:xfrm>
            <a:off x="838200" y="1825624"/>
            <a:ext cx="10515600" cy="4419311"/>
          </a:xfrm>
        </p:spPr>
        <p:txBody>
          <a:bodyPr/>
          <a:lstStyle/>
          <a:p>
            <a:r>
              <a:rPr lang="en-GB" dirty="0" smtClean="0"/>
              <a:t>Management Committee Members keep continuous contact with Registrar for guidance and advice;</a:t>
            </a:r>
          </a:p>
          <a:p>
            <a:r>
              <a:rPr lang="en-GB" dirty="0" smtClean="0"/>
              <a:t>Ensure at all times the annual submission of the required compliance documents;</a:t>
            </a:r>
          </a:p>
          <a:p>
            <a:r>
              <a:rPr lang="en-GB" dirty="0" smtClean="0"/>
              <a:t>Uphold all the time an ethical conduct-it has a positive impact on not only employee perception and behaviour, but also the long-term sustainability and profitability of your organisation.</a:t>
            </a:r>
          </a:p>
          <a:p>
            <a:r>
              <a:rPr lang="en-GB" dirty="0" smtClean="0"/>
              <a:t>Good and positive relationships with donors and businesses is key in the WO world.</a:t>
            </a:r>
            <a:endParaRPr lang="en-GB" dirty="0"/>
          </a:p>
        </p:txBody>
      </p:sp>
    </p:spTree>
    <p:extLst>
      <p:ext uri="{BB962C8B-B14F-4D97-AF65-F5344CB8AC3E}">
        <p14:creationId xmlns:p14="http://schemas.microsoft.com/office/powerpoint/2010/main" val="40656596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loud Callout 2"/>
          <p:cNvSpPr/>
          <p:nvPr/>
        </p:nvSpPr>
        <p:spPr>
          <a:xfrm>
            <a:off x="3378820" y="780585"/>
            <a:ext cx="3356517" cy="2865864"/>
          </a:xfrm>
          <a:prstGeom prst="cloudCallout">
            <a:avLst>
              <a:gd name="adj1" fmla="val -58336"/>
              <a:gd name="adj2" fmla="val 86341"/>
            </a:avLst>
          </a:prstGeom>
        </p:spPr>
        <p:style>
          <a:lnRef idx="3">
            <a:schemeClr val="lt1"/>
          </a:lnRef>
          <a:fillRef idx="1">
            <a:schemeClr val="accent4"/>
          </a:fillRef>
          <a:effectRef idx="1">
            <a:schemeClr val="accent4"/>
          </a:effectRef>
          <a:fontRef idx="minor">
            <a:schemeClr val="lt1"/>
          </a:fontRef>
        </p:style>
        <p:txBody>
          <a:bodyPr anchor="ctr"/>
          <a:lstStyle/>
          <a:p>
            <a:pPr algn="ctr" defTabSz="685800">
              <a:defRPr/>
            </a:pPr>
            <a:r>
              <a:rPr lang="en-ZA" sz="2100" b="1" dirty="0">
                <a:ln w="9525">
                  <a:solidFill>
                    <a:prstClr val="white"/>
                  </a:solidFill>
                  <a:prstDash val="solid"/>
                </a:ln>
                <a:solidFill>
                  <a:srgbClr val="92AA4C"/>
                </a:solidFill>
                <a:effectLst>
                  <a:outerShdw blurRad="12700" dist="38100" dir="2700000" algn="tl" rotWithShape="0">
                    <a:srgbClr val="92AA4C">
                      <a:lumMod val="60000"/>
                      <a:lumOff val="40000"/>
                    </a:srgbClr>
                  </a:outerShdw>
                </a:effectLst>
              </a:rPr>
              <a:t>THANK YOU FOR YOUR KIND ATTENTION</a:t>
            </a:r>
          </a:p>
        </p:txBody>
      </p:sp>
    </p:spTree>
    <p:extLst>
      <p:ext uri="{BB962C8B-B14F-4D97-AF65-F5344CB8AC3E}">
        <p14:creationId xmlns:p14="http://schemas.microsoft.com/office/powerpoint/2010/main" val="4882009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921620" y="2840685"/>
            <a:ext cx="5765180" cy="1176630"/>
          </a:xfrm>
          <a:prstGeom prst="rect">
            <a:avLst/>
          </a:prstGeom>
        </p:spPr>
      </p:pic>
    </p:spTree>
    <p:extLst>
      <p:ext uri="{BB962C8B-B14F-4D97-AF65-F5344CB8AC3E}">
        <p14:creationId xmlns:p14="http://schemas.microsoft.com/office/powerpoint/2010/main" val="21214809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982</TotalTime>
  <Words>598</Words>
  <Application>Microsoft Office PowerPoint</Application>
  <PresentationFormat>Widescreen</PresentationFormat>
  <Paragraphs>47</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Tw Cen MT</vt:lpstr>
      <vt:lpstr>Wingdings</vt:lpstr>
      <vt:lpstr>Office Theme</vt:lpstr>
      <vt:lpstr>PRINCIPLES OF WO MANAGEMENT</vt:lpstr>
      <vt:lpstr>                 INTRODUCTION</vt:lpstr>
      <vt:lpstr>REGISTRATION CONDITIONS</vt:lpstr>
      <vt:lpstr>MANAGING THE AFFAIRS OF THE WO</vt:lpstr>
      <vt:lpstr>MANAGING THE AFFAIRS OF THE WO, CONTINUE…</vt:lpstr>
      <vt:lpstr>MANAGING THE AFFAIRS OF THE WO, CONTINUE…</vt:lpstr>
      <vt:lpstr>  WAY FORWARD</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WO MANAGEMENT</dc:title>
  <dc:creator>Sabina Naomi Jacobs</dc:creator>
  <cp:lastModifiedBy>Sabina Naomi Jacobs</cp:lastModifiedBy>
  <cp:revision>16</cp:revision>
  <dcterms:created xsi:type="dcterms:W3CDTF">2024-09-18T14:51:40Z</dcterms:created>
  <dcterms:modified xsi:type="dcterms:W3CDTF">2024-09-19T07:14:00Z</dcterms:modified>
</cp:coreProperties>
</file>